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4A_CB77970B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02"/>
  </p:notesMasterIdLst>
  <p:handoutMasterIdLst>
    <p:handoutMasterId r:id="rId103"/>
  </p:handoutMasterIdLst>
  <p:sldIdLst>
    <p:sldId id="397" r:id="rId2"/>
    <p:sldId id="342" r:id="rId3"/>
    <p:sldId id="343" r:id="rId4"/>
    <p:sldId id="344" r:id="rId5"/>
    <p:sldId id="294" r:id="rId6"/>
    <p:sldId id="345" r:id="rId7"/>
    <p:sldId id="346" r:id="rId8"/>
    <p:sldId id="398" r:id="rId9"/>
    <p:sldId id="349" r:id="rId10"/>
    <p:sldId id="350" r:id="rId11"/>
    <p:sldId id="351" r:id="rId12"/>
    <p:sldId id="347" r:id="rId13"/>
    <p:sldId id="256" r:id="rId14"/>
    <p:sldId id="270" r:id="rId15"/>
    <p:sldId id="408" r:id="rId16"/>
    <p:sldId id="257" r:id="rId17"/>
    <p:sldId id="260" r:id="rId18"/>
    <p:sldId id="261" r:id="rId19"/>
    <p:sldId id="262" r:id="rId20"/>
    <p:sldId id="263" r:id="rId21"/>
    <p:sldId id="264" r:id="rId22"/>
    <p:sldId id="265" r:id="rId23"/>
    <p:sldId id="400" r:id="rId24"/>
    <p:sldId id="402" r:id="rId25"/>
    <p:sldId id="401" r:id="rId26"/>
    <p:sldId id="399" r:id="rId27"/>
    <p:sldId id="403" r:id="rId28"/>
    <p:sldId id="409" r:id="rId29"/>
    <p:sldId id="266" r:id="rId30"/>
    <p:sldId id="267" r:id="rId31"/>
    <p:sldId id="268" r:id="rId32"/>
    <p:sldId id="269" r:id="rId33"/>
    <p:sldId id="272" r:id="rId34"/>
    <p:sldId id="274" r:id="rId35"/>
    <p:sldId id="275" r:id="rId36"/>
    <p:sldId id="276" r:id="rId37"/>
    <p:sldId id="404" r:id="rId38"/>
    <p:sldId id="277" r:id="rId39"/>
    <p:sldId id="278" r:id="rId40"/>
    <p:sldId id="279" r:id="rId41"/>
    <p:sldId id="280" r:id="rId42"/>
    <p:sldId id="282" r:id="rId43"/>
    <p:sldId id="411" r:id="rId44"/>
    <p:sldId id="283" r:id="rId45"/>
    <p:sldId id="286" r:id="rId46"/>
    <p:sldId id="284" r:id="rId47"/>
    <p:sldId id="287" r:id="rId48"/>
    <p:sldId id="288" r:id="rId49"/>
    <p:sldId id="334" r:id="rId50"/>
    <p:sldId id="405" r:id="rId51"/>
    <p:sldId id="289" r:id="rId52"/>
    <p:sldId id="290" r:id="rId53"/>
    <p:sldId id="291" r:id="rId54"/>
    <p:sldId id="292" r:id="rId55"/>
    <p:sldId id="335" r:id="rId56"/>
    <p:sldId id="407" r:id="rId57"/>
    <p:sldId id="295" r:id="rId58"/>
    <p:sldId id="410" r:id="rId59"/>
    <p:sldId id="296" r:id="rId60"/>
    <p:sldId id="258" r:id="rId61"/>
    <p:sldId id="304" r:id="rId62"/>
    <p:sldId id="299" r:id="rId63"/>
    <p:sldId id="300" r:id="rId64"/>
    <p:sldId id="301" r:id="rId65"/>
    <p:sldId id="302" r:id="rId66"/>
    <p:sldId id="303" r:id="rId67"/>
    <p:sldId id="413" r:id="rId68"/>
    <p:sldId id="305" r:id="rId69"/>
    <p:sldId id="412" r:id="rId70"/>
    <p:sldId id="306" r:id="rId71"/>
    <p:sldId id="307" r:id="rId72"/>
    <p:sldId id="308" r:id="rId73"/>
    <p:sldId id="332" r:id="rId74"/>
    <p:sldId id="414" r:id="rId75"/>
    <p:sldId id="336" r:id="rId76"/>
    <p:sldId id="259" r:id="rId77"/>
    <p:sldId id="310" r:id="rId78"/>
    <p:sldId id="314" r:id="rId79"/>
    <p:sldId id="315" r:id="rId80"/>
    <p:sldId id="313" r:id="rId81"/>
    <p:sldId id="316" r:id="rId82"/>
    <p:sldId id="319" r:id="rId83"/>
    <p:sldId id="321" r:id="rId84"/>
    <p:sldId id="317" r:id="rId85"/>
    <p:sldId id="416" r:id="rId86"/>
    <p:sldId id="415" r:id="rId87"/>
    <p:sldId id="318" r:id="rId88"/>
    <p:sldId id="320" r:id="rId89"/>
    <p:sldId id="338" r:id="rId90"/>
    <p:sldId id="322" r:id="rId91"/>
    <p:sldId id="323" r:id="rId92"/>
    <p:sldId id="324" r:id="rId93"/>
    <p:sldId id="327" r:id="rId94"/>
    <p:sldId id="328" r:id="rId95"/>
    <p:sldId id="329" r:id="rId96"/>
    <p:sldId id="340" r:id="rId97"/>
    <p:sldId id="417" r:id="rId98"/>
    <p:sldId id="333" r:id="rId99"/>
    <p:sldId id="330" r:id="rId100"/>
    <p:sldId id="331" r:id="rId101"/>
  </p:sldIdLst>
  <p:sldSz cx="12192000" cy="6858000"/>
  <p:notesSz cx="6858000" cy="9144000"/>
  <p:embeddedFontLst>
    <p:embeddedFont>
      <p:font typeface="Cascadia Mono" panose="020B0604020202020204" charset="0"/>
      <p:regular r:id="rId104"/>
      <p:bold r:id="rId105"/>
    </p:embeddedFont>
    <p:embeddedFont>
      <p:font typeface="EmbedMenlo" panose="020B0609030804020204" charset="0"/>
      <p:regular r:id="rId106"/>
      <p:bold r:id="rId107"/>
      <p:italic r:id="rId108"/>
      <p:boldItalic r:id="rId10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911924D-45D3-F642-9FA0-F0B48E9A142D}">
          <p14:sldIdLst>
            <p14:sldId id="397"/>
            <p14:sldId id="342"/>
            <p14:sldId id="343"/>
            <p14:sldId id="344"/>
            <p14:sldId id="294"/>
            <p14:sldId id="345"/>
            <p14:sldId id="346"/>
            <p14:sldId id="398"/>
            <p14:sldId id="349"/>
            <p14:sldId id="350"/>
            <p14:sldId id="351"/>
            <p14:sldId id="347"/>
            <p14:sldId id="256"/>
            <p14:sldId id="270"/>
            <p14:sldId id="408"/>
          </p14:sldIdLst>
        </p14:section>
        <p14:section name="Functions and Lambdas" id="{BF7CCA66-5CA4-F04B-9CD8-FF9A5819F846}">
          <p14:sldIdLst>
            <p14:sldId id="257"/>
            <p14:sldId id="260"/>
            <p14:sldId id="261"/>
            <p14:sldId id="262"/>
            <p14:sldId id="263"/>
            <p14:sldId id="264"/>
            <p14:sldId id="265"/>
            <p14:sldId id="400"/>
            <p14:sldId id="402"/>
            <p14:sldId id="401"/>
            <p14:sldId id="399"/>
            <p14:sldId id="403"/>
            <p14:sldId id="409"/>
            <p14:sldId id="266"/>
            <p14:sldId id="267"/>
            <p14:sldId id="268"/>
            <p14:sldId id="269"/>
            <p14:sldId id="272"/>
            <p14:sldId id="274"/>
            <p14:sldId id="275"/>
            <p14:sldId id="276"/>
            <p14:sldId id="404"/>
            <p14:sldId id="277"/>
            <p14:sldId id="278"/>
            <p14:sldId id="279"/>
            <p14:sldId id="280"/>
            <p14:sldId id="282"/>
            <p14:sldId id="411"/>
            <p14:sldId id="283"/>
            <p14:sldId id="286"/>
            <p14:sldId id="284"/>
            <p14:sldId id="287"/>
            <p14:sldId id="288"/>
            <p14:sldId id="334"/>
            <p14:sldId id="405"/>
            <p14:sldId id="289"/>
            <p14:sldId id="290"/>
            <p14:sldId id="291"/>
            <p14:sldId id="292"/>
            <p14:sldId id="335"/>
            <p14:sldId id="407"/>
            <p14:sldId id="295"/>
            <p14:sldId id="410"/>
            <p14:sldId id="296"/>
          </p14:sldIdLst>
        </p14:section>
        <p14:section name="Algorithms (Code Demo)" id="{367521B3-4134-5346-845D-6E150CB54D82}">
          <p14:sldIdLst>
            <p14:sldId id="258"/>
            <p14:sldId id="304"/>
            <p14:sldId id="299"/>
            <p14:sldId id="300"/>
            <p14:sldId id="301"/>
            <p14:sldId id="302"/>
            <p14:sldId id="303"/>
            <p14:sldId id="413"/>
            <p14:sldId id="305"/>
            <p14:sldId id="412"/>
            <p14:sldId id="306"/>
            <p14:sldId id="307"/>
            <p14:sldId id="308"/>
            <p14:sldId id="332"/>
            <p14:sldId id="414"/>
          </p14:sldIdLst>
        </p14:section>
        <p14:section name="Ranges and Views" id="{F66E6FC9-0E1B-7247-975E-F688A79C3EFC}">
          <p14:sldIdLst>
            <p14:sldId id="336"/>
            <p14:sldId id="259"/>
            <p14:sldId id="310"/>
            <p14:sldId id="314"/>
            <p14:sldId id="315"/>
            <p14:sldId id="313"/>
            <p14:sldId id="316"/>
            <p14:sldId id="319"/>
            <p14:sldId id="321"/>
            <p14:sldId id="317"/>
            <p14:sldId id="416"/>
            <p14:sldId id="415"/>
            <p14:sldId id="318"/>
            <p14:sldId id="320"/>
            <p14:sldId id="338"/>
            <p14:sldId id="322"/>
            <p14:sldId id="323"/>
            <p14:sldId id="324"/>
            <p14:sldId id="327"/>
            <p14:sldId id="328"/>
            <p14:sldId id="329"/>
            <p14:sldId id="340"/>
            <p14:sldId id="417"/>
            <p14:sldId id="333"/>
            <p14:sldId id="330"/>
            <p14:sldId id="33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D4CDAD-A7D4-D519-77EB-928843413EA3}" name="Jacob Tristan Roberts-Baca" initials="JR" userId="S::jtrb@stanford.edu::e3508e99-c5b6-4206-a7be-b82194bb86e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3A48"/>
    <a:srgbClr val="E36208"/>
    <a:srgbClr val="6F42C1"/>
    <a:srgbClr val="626B74"/>
    <a:srgbClr val="D9D9D9"/>
    <a:srgbClr val="005CC5"/>
    <a:srgbClr val="C1FBC6"/>
    <a:srgbClr val="FFB1FF"/>
    <a:srgbClr val="D8B1FF"/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23CF4A-8AD9-1140-8024-E7C3FF5199EB}" v="1744" dt="2024-10-24T22:57:14.9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92"/>
    <p:restoredTop sz="94595"/>
  </p:normalViewPr>
  <p:slideViewPr>
    <p:cSldViewPr snapToGrid="0">
      <p:cViewPr varScale="1">
        <p:scale>
          <a:sx n="98" d="100"/>
          <a:sy n="98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font" Target="fonts/font4.fntdata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handoutMaster" Target="handoutMasters/handoutMaster1.xml"/><Relationship Id="rId108" Type="http://schemas.openxmlformats.org/officeDocument/2006/relationships/font" Target="fonts/font5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font" Target="fonts/font3.fntdata"/><Relationship Id="rId114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font" Target="fonts/font6.fntdata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font" Target="fonts/font1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presProps" Target="presProps.xml"/><Relationship Id="rId115" Type="http://schemas.microsoft.com/office/2018/10/relationships/authors" Target="author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viewProps" Target="viewProps.xml"/></Relationships>
</file>

<file path=ppt/comments/modernComment_14A_CB77970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F944303-AA3C-FC49-B24A-BC6E8B64E722}" authorId="{B1D4CDAD-A7D4-D519-77EB-928843413EA3}" status="resolved" created="2024-09-23T04:11:10.999" complete="100000">
    <pc:sldMkLst xmlns:pc="http://schemas.microsoft.com/office/powerpoint/2013/main/command">
      <pc:docMk/>
      <pc:sldMk cId="3413612299" sldId="330"/>
    </pc:sldMkLst>
    <p188:txBody>
      <a:bodyPr/>
      <a:lstStyle/>
      <a:p>
        <a:r>
          <a:rPr lang="en-US"/>
          <a:t>“Smart iterator” typo
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3D80EBC-E5A6-79C5-31A9-A85F0DF774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446745-7FC9-8E32-F75E-76402E379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70C79-ABBA-8D4C-AA57-740F6E885AC0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6C78D-D216-0BB1-517F-ECEE1D5DAB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3DCA6-F535-1F04-8775-81FC364144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239AA-F45B-4A41-A810-64F4C49C6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974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E1FA-90DA-5644-8EBF-855555DD9142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2D5F9-251C-7F4B-9F15-D98877F7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86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B5F7-400F-A2BD-7D37-27D332265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3DA46-CED6-7B43-2010-3F44EBC30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9312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9162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32A7EA-75A7-4FF6-88BA-67316A61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0655" y="3561869"/>
            <a:ext cx="11390690" cy="893097"/>
          </a:xfrm>
          <a:noFill/>
        </p:spPr>
        <p:txBody>
          <a:bodyPr>
            <a:noAutofit/>
          </a:bodyPr>
          <a:lstStyle>
            <a:lvl1pPr marL="12700" indent="0" algn="ctr">
              <a:buNone/>
              <a:defRPr sz="36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defRPr>
            </a:lvl1pPr>
          </a:lstStyle>
          <a:p>
            <a:pPr lvl="0"/>
            <a:r>
              <a:rPr lang="en-US"/>
              <a:t>106l.vercel.app/room-name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988078-F97E-71A4-7467-F4A3C5433668}"/>
              </a:ext>
            </a:extLst>
          </p:cNvPr>
          <p:cNvSpPr txBox="1"/>
          <p:nvPr userDrawn="1"/>
        </p:nvSpPr>
        <p:spPr>
          <a:xfrm>
            <a:off x="400655" y="2628781"/>
            <a:ext cx="1139069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>
                <a:latin typeface="+mj-lt"/>
              </a:rPr>
              <a:t>Let’s code this together 👫</a:t>
            </a:r>
          </a:p>
        </p:txBody>
      </p:sp>
    </p:spTree>
    <p:extLst>
      <p:ext uri="{BB962C8B-B14F-4D97-AF65-F5344CB8AC3E}">
        <p14:creationId xmlns:p14="http://schemas.microsoft.com/office/powerpoint/2010/main" val="265107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5228A85-17FE-021C-B8B3-9BA3B6710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>
              <a:lnSpc>
                <a:spcPct val="125000"/>
              </a:lnSpc>
              <a:defRPr/>
            </a:lvl2pPr>
            <a:lvl3pPr>
              <a:lnSpc>
                <a:spcPct val="125000"/>
              </a:lnSpc>
              <a:defRPr/>
            </a:lvl3pPr>
            <a:lvl4pPr>
              <a:lnSpc>
                <a:spcPct val="125000"/>
              </a:lnSpc>
              <a:defRPr/>
            </a:lvl4pPr>
            <a:lvl5pPr>
              <a:lnSpc>
                <a:spcPct val="125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5672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8981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Title…</a:t>
            </a:r>
          </a:p>
        </p:txBody>
      </p:sp>
    </p:spTree>
    <p:extLst>
      <p:ext uri="{BB962C8B-B14F-4D97-AF65-F5344CB8AC3E}">
        <p14:creationId xmlns:p14="http://schemas.microsoft.com/office/powerpoint/2010/main" val="425890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92096"/>
            <a:ext cx="5538177" cy="403032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2292095"/>
            <a:ext cx="5538177" cy="40303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Title…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829D3D3-AFAF-48B7-16B6-4D3973734E0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93700" y="1541416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2832094-13F0-2F68-4EE0-AE99D9D1DF0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121" y="1541415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997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86000"/>
            <a:ext cx="11404600" cy="40364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B6952CC-7606-1503-DA69-7B64A2CBB1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4413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8164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968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5027794-B941-2626-D5A5-1743066A53E5}"/>
              </a:ext>
            </a:extLst>
          </p:cNvPr>
          <p:cNvGrpSpPr/>
          <p:nvPr userDrawn="1"/>
        </p:nvGrpSpPr>
        <p:grpSpPr>
          <a:xfrm>
            <a:off x="4112677" y="1066910"/>
            <a:ext cx="3966646" cy="4724180"/>
            <a:chOff x="3649000" y="1222454"/>
            <a:chExt cx="3966646" cy="472418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7A2B90F-0DC5-C82B-0450-B6A7AD955F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alphaModFix amt="70000"/>
            </a:blip>
            <a:srcRect l="445" t="1999" r="1"/>
            <a:stretch/>
          </p:blipFill>
          <p:spPr>
            <a:xfrm>
              <a:off x="3804749" y="1222454"/>
              <a:ext cx="3655148" cy="420260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2BF6CA-FBA8-F81A-8B02-4451CF35C963}"/>
                </a:ext>
              </a:extLst>
            </p:cNvPr>
            <p:cNvSpPr txBox="1"/>
            <p:nvPr userDrawn="1"/>
          </p:nvSpPr>
          <p:spPr>
            <a:xfrm>
              <a:off x="3649000" y="5577302"/>
              <a:ext cx="39666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err="1">
                  <a:solidFill>
                    <a:schemeClr val="bg1">
                      <a:lumMod val="65000"/>
                    </a:schemeClr>
                  </a:solidFill>
                  <a:latin typeface="Cascadia Mono" panose="020B0609020000020004" pitchFamily="34" charset="0"/>
                  <a:ea typeface="Cascadia Mono" panose="020B0609020000020004" pitchFamily="34" charset="0"/>
                  <a:cs typeface="Cascadia Mono" panose="020B0609020000020004" pitchFamily="34" charset="0"/>
                </a:rPr>
                <a:t>bjarne_about_to_raise_hand</a:t>
              </a:r>
              <a:endParaRPr lang="en-US" b="0">
                <a:solidFill>
                  <a:schemeClr val="bg1">
                    <a:lumMod val="65000"/>
                  </a:schemeClr>
                </a:solidFill>
                <a:latin typeface="Cascadia Mono" panose="020B0609020000020004" pitchFamily="34" charset="0"/>
                <a:ea typeface="Cascadia Mono" panose="020B0609020000020004" pitchFamily="34" charset="0"/>
                <a:cs typeface="Cascadia Mono" panose="020B0609020000020004" pitchFamily="34" charset="0"/>
              </a:endParaRPr>
            </a:p>
          </p:txBody>
        </p:sp>
      </p:grp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149784FE-97D8-B501-6D0F-4F85DDE4EE26}"/>
              </a:ext>
            </a:extLst>
          </p:cNvPr>
          <p:cNvSpPr txBox="1">
            <a:spLocks/>
          </p:cNvSpPr>
          <p:nvPr userDrawn="1"/>
        </p:nvSpPr>
        <p:spPr>
          <a:xfrm>
            <a:off x="393700" y="304550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/>
              <a:t>What questions do you have?</a:t>
            </a:r>
          </a:p>
        </p:txBody>
      </p:sp>
    </p:spTree>
    <p:extLst>
      <p:ext uri="{BB962C8B-B14F-4D97-AF65-F5344CB8AC3E}">
        <p14:creationId xmlns:p14="http://schemas.microsoft.com/office/powerpoint/2010/main" val="332858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2B2D6-7D75-B395-93E3-F52F803B2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397725"/>
            <a:ext cx="11404600" cy="4924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6A4324FB-ACCF-364A-8689-6F02E4D75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658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7" r:id="rId4"/>
    <p:sldLayoutId id="2147483658" r:id="rId5"/>
    <p:sldLayoutId id="2147483655" r:id="rId6"/>
    <p:sldLayoutId id="2147483651" r:id="rId7"/>
    <p:sldLayoutId id="2147483652" r:id="rId8"/>
    <p:sldLayoutId id="2147483653" r:id="rId9"/>
    <p:sldLayoutId id="2147483656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+mj-lt"/>
          <a:ea typeface="Open Sans SemiBold" pitchFamily="2" charset="0"/>
          <a:cs typeface="Open Sans SemiBold" pitchFamily="2" charset="0"/>
        </a:defRPr>
      </a:lvl1pPr>
    </p:titleStyle>
    <p:bodyStyle>
      <a:lvl1pPr marL="349250" indent="-336550" algn="l" defTabSz="914400" rtl="0" eaLnBrk="1" latinLnBrk="0" hangingPunct="1">
        <a:lnSpc>
          <a:spcPct val="90000"/>
        </a:lnSpc>
        <a:spcBef>
          <a:spcPts val="1000"/>
        </a:spcBef>
        <a:buSzPct val="125000"/>
        <a:buFont typeface="Arial" panose="020B0604020202020204" pitchFamily="34" charset="0"/>
        <a:buChar char="•"/>
        <a:tabLst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381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70000" indent="-3508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22438" indent="-349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indent="-3365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a24-lec10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cppinsights.io/" TargetMode="Externa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uentcpp.com/2019/02/12/the-terrible-problem-of-incrementing-a-smart-iterator/" TargetMode="External"/><Relationship Id="rId2" Type="http://schemas.microsoft.com/office/2018/10/relationships/comments" Target="../comments/modernComment_14A_CB77970B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D3DBDF-52E0-B9FF-AE37-067244ECB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Welcome back! Link to Attendance Form ↓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ADB1AC-7CCF-1D1E-518F-0EA3A7B80EA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3700" y="5987198"/>
            <a:ext cx="11404600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indent="0" algn="ctr">
              <a:buNone/>
            </a:pPr>
            <a:r>
              <a:rPr lang="en-US" sz="2800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2"/>
              </a:rPr>
              <a:t>bit.ly/a24-lec10</a:t>
            </a:r>
            <a:endParaRPr lang="en-US" sz="2800" b="1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F9448D88-CBD5-9C12-62C9-849D1E5DF1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98" t="6098" r="6098" b="6098"/>
          <a:stretch/>
        </p:blipFill>
        <p:spPr>
          <a:xfrm>
            <a:off x="4022271" y="1618732"/>
            <a:ext cx="4147458" cy="414745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4097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A5A65-75A0-87C1-DD94-536D7A647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alternative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C898B-A015-8C6B-23AA-076A9DA4D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143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149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Search for 106, skipping first and last elements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Get index of iterator using std::distance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distance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it);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 2, not 0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BC804-B567-7925-258E-1A222407564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Using iterators instead allows us to search </a:t>
            </a:r>
            <a:r>
              <a:rPr lang="en-US" i="1"/>
              <a:t>only part</a:t>
            </a:r>
            <a:r>
              <a:rPr lang="en-US"/>
              <a:t> of a container</a:t>
            </a:r>
          </a:p>
        </p:txBody>
      </p:sp>
    </p:spTree>
    <p:extLst>
      <p:ext uri="{BB962C8B-B14F-4D97-AF65-F5344CB8AC3E}">
        <p14:creationId xmlns:p14="http://schemas.microsoft.com/office/powerpoint/2010/main" val="136828706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08F57-91F1-E33E-C972-EC4250ED4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Soundex: C++26?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EE885-7803-AE96-1964-700051293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113168"/>
            <a:ext cx="11404600" cy="4323347"/>
          </a:xfrm>
        </p:spPr>
        <p:txBody>
          <a:bodyPr>
            <a:noAutofit/>
          </a:bodyPr>
          <a:lstStyle/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namespace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rng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namespace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rv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pPr>
              <a:lnSpc>
                <a:spcPct val="70000"/>
              </a:lnSpc>
            </a:pPr>
            <a:b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rng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isalpha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// Get first letter </a:t>
            </a:r>
            <a:endParaRPr lang="en-US" sz="1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sx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</a:t>
            </a: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rv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filter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isalpha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</a:t>
            </a:r>
            <a:r>
              <a:rPr lang="en-US" sz="1800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Discard non-letters </a:t>
            </a:r>
            <a:endParaRPr lang="en-US" sz="1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|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rv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soundexEncode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1800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Encode letters</a:t>
            </a:r>
            <a:endParaRPr lang="en-US" sz="1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|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rv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unique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		// Remove duplicates</a:t>
            </a:r>
            <a:endParaRPr lang="en-US" sz="1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|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rv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filter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notZero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// Remove zeros</a:t>
            </a:r>
            <a:endParaRPr lang="en-US" sz="1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|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rv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concat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"0000"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// Ensure length &gt;= 4</a:t>
            </a:r>
            <a:endParaRPr lang="en-US" sz="1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|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rv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drop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	// Skip first digit</a:t>
            </a:r>
            <a:endParaRPr lang="en-US" sz="1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|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rv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take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	// Take next three</a:t>
            </a:r>
            <a:endParaRPr lang="en-US" sz="1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|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rng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&gt;();</a:t>
            </a:r>
            <a:r>
              <a:rPr lang="en-US" sz="1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Convert to string</a:t>
            </a:r>
            <a:endParaRPr lang="en-US" sz="1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ct val="70000"/>
              </a:lnSpc>
            </a:pP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sz="1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1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3A992-7BD4-3F16-419E-226AF55CA9B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Once views are fully implemented, our </a:t>
            </a:r>
            <a:r>
              <a:rPr lang="en-US">
                <a:solidFill>
                  <a:srgbClr val="D73A48"/>
                </a:solidFill>
              </a:rPr>
              <a:t>Soundex</a:t>
            </a:r>
            <a:r>
              <a:rPr lang="en-US"/>
              <a:t> code might look like this</a:t>
            </a:r>
          </a:p>
        </p:txBody>
      </p:sp>
    </p:spTree>
    <p:extLst>
      <p:ext uri="{BB962C8B-B14F-4D97-AF65-F5344CB8AC3E}">
        <p14:creationId xmlns:p14="http://schemas.microsoft.com/office/powerpoint/2010/main" val="117185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C4B97-F2CF-9C03-8B45-0C35D87BC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defined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 in a </a:t>
            </a:r>
            <a:r>
              <a:rPr lang="en-US">
                <a:solidFill>
                  <a:srgbClr val="D73A48"/>
                </a:solidFill>
              </a:rPr>
              <a:t>general</a:t>
            </a:r>
            <a:r>
              <a:rPr lang="en-US"/>
              <a:t> way!</a:t>
            </a:r>
          </a:p>
        </p:txBody>
      </p:sp>
    </p:spTree>
    <p:extLst>
      <p:ext uri="{BB962C8B-B14F-4D97-AF65-F5344CB8AC3E}">
        <p14:creationId xmlns:p14="http://schemas.microsoft.com/office/powerpoint/2010/main" val="2030733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5E93B8-7A09-5B8F-0194-1F789E584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searches for the first occurrence of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/>
              <a:t> in a container</a:t>
            </a:r>
          </a:p>
          <a:p>
            <a:r>
              <a:rPr lang="en-US"/>
              <a:t>What if we wanted to find the first occurrence of:</a:t>
            </a:r>
          </a:p>
          <a:p>
            <a:pPr lvl="1"/>
            <a:r>
              <a:rPr lang="en-US"/>
              <a:t>A vowel in a </a:t>
            </a:r>
            <a:r>
              <a:rPr lang="en-US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/>
              <a:t>?</a:t>
            </a:r>
          </a:p>
          <a:p>
            <a:pPr lvl="1"/>
            <a:r>
              <a:rPr lang="en-US"/>
              <a:t>A prime number in a </a:t>
            </a:r>
            <a:r>
              <a:rPr lang="en-US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vector&lt;int&gt;</a:t>
            </a:r>
            <a:r>
              <a:rPr lang="en-US"/>
              <a:t>?</a:t>
            </a:r>
          </a:p>
          <a:p>
            <a:pPr lvl="1"/>
            <a:r>
              <a:rPr lang="en-US"/>
              <a:t>A number divisible by 5 in a </a:t>
            </a:r>
            <a:r>
              <a:rPr lang="en-US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set&lt;int&gt;</a:t>
            </a:r>
            <a:r>
              <a:rPr lang="en-US"/>
              <a:t>?</a:t>
            </a:r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797D6D-F11F-73C7-53A1-71A11485D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How can we make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even more general!?</a:t>
            </a:r>
          </a:p>
        </p:txBody>
      </p:sp>
    </p:spTree>
    <p:extLst>
      <p:ext uri="{BB962C8B-B14F-4D97-AF65-F5344CB8AC3E}">
        <p14:creationId xmlns:p14="http://schemas.microsoft.com/office/powerpoint/2010/main" val="3720501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59BA-3A25-3034-DF14-CACA67C52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3920" y="1690399"/>
            <a:ext cx="10424160" cy="2387600"/>
          </a:xfrm>
        </p:spPr>
        <p:txBody>
          <a:bodyPr>
            <a:normAutofit/>
          </a:bodyPr>
          <a:lstStyle/>
          <a:p>
            <a:r>
              <a:rPr lang="en-US"/>
              <a:t>Lecture 10: </a:t>
            </a:r>
            <a:br>
              <a:rPr lang="en-US"/>
            </a:br>
            <a:r>
              <a:rPr lang="en-US"/>
              <a:t>Functions and Lambdas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43C9D-AD00-50C2-A069-CEAC1D729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70074"/>
            <a:ext cx="9144000" cy="1655762"/>
          </a:xfrm>
        </p:spPr>
        <p:txBody>
          <a:bodyPr/>
          <a:lstStyle/>
          <a:p>
            <a:r>
              <a:rPr lang="en-US"/>
              <a:t>CS106L, Autumn 2024</a:t>
            </a:r>
          </a:p>
        </p:txBody>
      </p:sp>
    </p:spTree>
    <p:extLst>
      <p:ext uri="{BB962C8B-B14F-4D97-AF65-F5344CB8AC3E}">
        <p14:creationId xmlns:p14="http://schemas.microsoft.com/office/powerpoint/2010/main" val="4062822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83829C0-BCBF-D7D9-B500-8EA1069BB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Functions and Lambdas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can we represent functions as variables in C++?</a:t>
            </a:r>
          </a:p>
          <a:p>
            <a:r>
              <a:rPr lang="en-US"/>
              <a:t>Algorithms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Revisiting an old algorithm you may have seen before in modern C++</a:t>
            </a:r>
          </a:p>
          <a:p>
            <a:r>
              <a:rPr lang="en-US"/>
              <a:t>Ranges and Views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A brand new (C++26), functional approach to C++ algorithms	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FF663-3B56-F220-E2BE-091B66390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Today’s Agenda</a:t>
            </a:r>
          </a:p>
        </p:txBody>
      </p:sp>
    </p:spTree>
    <p:extLst>
      <p:ext uri="{BB962C8B-B14F-4D97-AF65-F5344CB8AC3E}">
        <p14:creationId xmlns:p14="http://schemas.microsoft.com/office/powerpoint/2010/main" val="286510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1647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583F8-5D39-54AE-3DF5-CEC0C6338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Functions and Lambdas</a:t>
            </a:r>
          </a:p>
        </p:txBody>
      </p:sp>
    </p:spTree>
    <p:extLst>
      <p:ext uri="{BB962C8B-B14F-4D97-AF65-F5344CB8AC3E}">
        <p14:creationId xmlns:p14="http://schemas.microsoft.com/office/powerpoint/2010/main" val="2796696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35F16-4469-0CBE-A61F-3B1BF3691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>
                <a:solidFill>
                  <a:srgbClr val="D73A48"/>
                </a:solidFill>
              </a:rPr>
              <a:t>Definition:</a:t>
            </a:r>
            <a:r>
              <a:rPr lang="en-US" sz="3400">
                <a:solidFill>
                  <a:srgbClr val="C00000"/>
                </a:solidFill>
              </a:rPr>
              <a:t> </a:t>
            </a:r>
            <a:r>
              <a:rPr lang="en-US" sz="3400" b="0"/>
              <a:t>A predicate is a </a:t>
            </a:r>
            <a:r>
              <a:rPr lang="en-US" sz="3400" b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boolean</a:t>
            </a:r>
            <a:r>
              <a:rPr lang="en-US" sz="3400" b="0"/>
              <a:t>-valued function</a:t>
            </a:r>
          </a:p>
        </p:txBody>
      </p:sp>
    </p:spTree>
    <p:extLst>
      <p:ext uri="{BB962C8B-B14F-4D97-AF65-F5344CB8AC3E}">
        <p14:creationId xmlns:p14="http://schemas.microsoft.com/office/powerpoint/2010/main" val="161042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EE164-DDF4-B571-A01A-98AA6E5EB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457763"/>
            <a:ext cx="11404599" cy="766989"/>
          </a:xfrm>
        </p:spPr>
        <p:txBody>
          <a:bodyPr/>
          <a:lstStyle/>
          <a:p>
            <a:r>
              <a:rPr lang="en-US"/>
              <a:t>Predicate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56008-5AD4-88E0-67CB-52A56A2D4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721526"/>
            <a:ext cx="5538177" cy="4781006"/>
          </a:xfrm>
        </p:spPr>
        <p:txBody>
          <a:bodyPr>
            <a:normAutofit fontScale="700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'A'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'E’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'I'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'O’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'U'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isPrime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false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&lt;=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sqrt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%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false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DDF26-BB48-9856-8D87-09E59D5E9C8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60122" y="1721526"/>
            <a:ext cx="5538177" cy="4781006"/>
          </a:xfrm>
        </p:spPr>
        <p:txBody>
          <a:bodyPr>
            <a:normAutofit/>
          </a:bodyPr>
          <a:lstStyle/>
          <a:p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isLessThan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y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y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isDivisible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  <a:p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%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4DEB4C-DCD3-CE78-9130-752920483DD5}"/>
              </a:ext>
            </a:extLst>
          </p:cNvPr>
          <p:cNvSpPr txBox="1"/>
          <p:nvPr/>
        </p:nvSpPr>
        <p:spPr>
          <a:xfrm>
            <a:off x="393700" y="1168431"/>
            <a:ext cx="5538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00AF12-FE91-967A-5D9D-94D8330D0858}"/>
              </a:ext>
            </a:extLst>
          </p:cNvPr>
          <p:cNvSpPr txBox="1"/>
          <p:nvPr/>
        </p:nvSpPr>
        <p:spPr>
          <a:xfrm>
            <a:off x="6260122" y="1168431"/>
            <a:ext cx="5538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265715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5A3C0C-3503-56A6-D434-98253F7F1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How can we use </a:t>
            </a:r>
            <a:r>
              <a:rPr lang="en-US" err="1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/>
              <a:t> to find the first vowel in a </a:t>
            </a:r>
            <a:r>
              <a:rPr lang="en-US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/>
              <a:t>?</a:t>
            </a:r>
          </a:p>
          <a:p>
            <a:r>
              <a:rPr lang="en-US"/>
              <a:t>Or </a:t>
            </a:r>
            <a:r>
              <a:rPr lang="en-US" err="1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isPrime</a:t>
            </a:r>
            <a:r>
              <a:rPr lang="en-US"/>
              <a:t> to find a prime number in a </a:t>
            </a:r>
            <a:r>
              <a:rPr lang="en-US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vector&lt;int&gt;</a:t>
            </a:r>
            <a:r>
              <a:rPr lang="en-US"/>
              <a:t>?</a:t>
            </a:r>
          </a:p>
          <a:p>
            <a:r>
              <a:rPr lang="en-US"/>
              <a:t>Or </a:t>
            </a:r>
            <a:r>
              <a:rPr lang="en-US" err="1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isDivisible</a:t>
            </a:r>
            <a:r>
              <a:rPr lang="en-US"/>
              <a:t> to find a number divisible by 5?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2343ED-58D0-552E-C80F-DF3AF21B5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predicates</a:t>
            </a:r>
          </a:p>
        </p:txBody>
      </p:sp>
    </p:spTree>
    <p:extLst>
      <p:ext uri="{BB962C8B-B14F-4D97-AF65-F5344CB8AC3E}">
        <p14:creationId xmlns:p14="http://schemas.microsoft.com/office/powerpoint/2010/main" val="177669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28D94B-B359-2ADB-D3F7-29F70DE86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Turn to a partner and discuss:</a:t>
            </a:r>
          </a:p>
          <a:p>
            <a:r>
              <a:rPr lang="en-US"/>
              <a:t>What’s one thing you remember from Tuesday’s lecture on template functions?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DAF681-ED96-A8E5-F3F5-050211C92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Template Functions</a:t>
            </a:r>
          </a:p>
        </p:txBody>
      </p:sp>
    </p:spTree>
    <p:extLst>
      <p:ext uri="{BB962C8B-B14F-4D97-AF65-F5344CB8AC3E}">
        <p14:creationId xmlns:p14="http://schemas.microsoft.com/office/powerpoint/2010/main" val="15225540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288FA-2461-182B-A5FC-F373FB0AF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/>
              <a:t>Key Idea: We need to pass a </a:t>
            </a:r>
            <a:r>
              <a:rPr lang="en-US" sz="3400">
                <a:solidFill>
                  <a:srgbClr val="D73A48"/>
                </a:solidFill>
              </a:rPr>
              <a:t>predicate</a:t>
            </a:r>
            <a:r>
              <a:rPr lang="en-US" sz="3400"/>
              <a:t> to a </a:t>
            </a:r>
            <a:r>
              <a:rPr lang="en-US" sz="3400">
                <a:solidFill>
                  <a:srgbClr val="D73A48"/>
                </a:solidFill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984634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4C2F2-2BCE-2CE8-8FEE-7C8471A4A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Modifying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41EC0-956C-A40F-5B8D-2B9B3F0E1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F4B64A-1824-CB5D-D3E3-276787D31512}"/>
              </a:ext>
            </a:extLst>
          </p:cNvPr>
          <p:cNvSpPr txBox="1">
            <a:spLocks/>
          </p:cNvSpPr>
          <p:nvPr/>
        </p:nvSpPr>
        <p:spPr>
          <a:xfrm>
            <a:off x="5195454" y="4526873"/>
            <a:ext cx="6276109" cy="15794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condition worked for finding a specific value, but it’s too specific.</a:t>
            </a:r>
          </a:p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can we modify it to handle a general condition?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42979B-F5D4-980D-826D-EED83BE28604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>
            <a:off x="4225636" y="4166655"/>
            <a:ext cx="969818" cy="1149928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769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35C24-38F4-7313-69EE-3720E60CB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B55BC-3724-05DD-9D37-E77B1A510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Modifying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  <a:endParaRPr lang="en-US">
              <a:solidFill>
                <a:srgbClr val="D73A4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A7E31-8FCA-55E1-8E77-0945A946F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it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71820F3-2F63-2BF8-0F1B-2EF471B74F1F}"/>
              </a:ext>
            </a:extLst>
          </p:cNvPr>
          <p:cNvSpPr txBox="1">
            <a:spLocks/>
          </p:cNvSpPr>
          <p:nvPr/>
        </p:nvSpPr>
        <p:spPr>
          <a:xfrm>
            <a:off x="8174182" y="3733898"/>
            <a:ext cx="3879273" cy="170431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if we could instead pass a predicate to this function as a parameter?</a:t>
            </a: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9178098D-0B0F-115B-64D6-AEE6A613E7E5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8077200" y="3206635"/>
            <a:ext cx="2036619" cy="5272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127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71B0C-5D4E-8063-C64C-36A5CBE67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4D881-6117-404E-495E-E6690B54F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Modifying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  <a:endParaRPr lang="en-US">
              <a:solidFill>
                <a:srgbClr val="D73A4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3712F-A8DE-DAF5-CCF8-C42911E8E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6F42C1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it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b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A77D5D8-EADB-8607-A087-E0FC0823CB45}"/>
              </a:ext>
            </a:extLst>
          </p:cNvPr>
          <p:cNvSpPr txBox="1">
            <a:spLocks/>
          </p:cNvSpPr>
          <p:nvPr/>
        </p:nvSpPr>
        <p:spPr>
          <a:xfrm>
            <a:off x="8174182" y="3733898"/>
            <a:ext cx="3879273" cy="170431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if we could instead pass a predicate to this function as a parameter?</a:t>
            </a: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5E7AC73B-5FB5-7549-56E1-8401B2F80EC3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8077200" y="3206635"/>
            <a:ext cx="2036619" cy="5272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49D32E8-A0F5-F5D0-AAD0-3DBCCCABBD40}"/>
              </a:ext>
            </a:extLst>
          </p:cNvPr>
          <p:cNvSpPr txBox="1">
            <a:spLocks/>
          </p:cNvSpPr>
          <p:nvPr/>
        </p:nvSpPr>
        <p:spPr>
          <a:xfrm>
            <a:off x="3643746" y="4740629"/>
            <a:ext cx="4275282" cy="172548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Then we could replace this critical section of the code with a call to our predicate.</a:t>
            </a:r>
          </a:p>
        </p:txBody>
      </p:sp>
      <p:cxnSp>
        <p:nvCxnSpPr>
          <p:cNvPr id="21" name="Straight Arrow Connector 4">
            <a:extLst>
              <a:ext uri="{FF2B5EF4-FFF2-40B4-BE49-F238E27FC236}">
                <a16:creationId xmlns:a16="http://schemas.microsoft.com/office/drawing/2014/main" id="{1A8462B0-A164-C228-C28B-B6932C55D8B8}"/>
              </a:ext>
            </a:extLst>
          </p:cNvPr>
          <p:cNvCxnSpPr>
            <a:cxnSpLocks/>
            <a:stCxn id="20" idx="0"/>
          </p:cNvCxnSpPr>
          <p:nvPr/>
        </p:nvCxnSpPr>
        <p:spPr>
          <a:xfrm flipH="1" flipV="1">
            <a:off x="4307608" y="4186596"/>
            <a:ext cx="1473779" cy="55403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2111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12AA5-C09B-E909-CBB9-DD6E560A2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BEC35-E309-8DDB-8955-DEE82F3F3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Modifying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  <a:endParaRPr lang="en-US">
              <a:solidFill>
                <a:srgbClr val="D73A4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9AF5F-DEA5-8C42-EDE9-2CE122059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6F42C1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it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it))</a:t>
            </a:r>
            <a:r>
              <a:rPr lang="en-US" b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E70521A-838A-0FD6-F90C-AFEC7D9AEAE4}"/>
              </a:ext>
            </a:extLst>
          </p:cNvPr>
          <p:cNvSpPr txBox="1">
            <a:spLocks/>
          </p:cNvSpPr>
          <p:nvPr/>
        </p:nvSpPr>
        <p:spPr>
          <a:xfrm>
            <a:off x="8174182" y="3733898"/>
            <a:ext cx="3879273" cy="170431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if we could instead pass a predicate to this function as a parameter?</a:t>
            </a: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F2B8DBA7-5B73-5856-E15A-8E9B3DF091F5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8077200" y="3206635"/>
            <a:ext cx="2036619" cy="5272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88DDAD1-FD4E-1F4A-1E6C-CAB67A1631B3}"/>
              </a:ext>
            </a:extLst>
          </p:cNvPr>
          <p:cNvSpPr txBox="1">
            <a:spLocks/>
          </p:cNvSpPr>
          <p:nvPr/>
        </p:nvSpPr>
        <p:spPr>
          <a:xfrm>
            <a:off x="3643746" y="4740629"/>
            <a:ext cx="4275282" cy="172548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Then we could replace this critical section of the code with a call to our predicate… like so!</a:t>
            </a:r>
          </a:p>
        </p:txBody>
      </p:sp>
      <p:cxnSp>
        <p:nvCxnSpPr>
          <p:cNvPr id="21" name="Straight Arrow Connector 4">
            <a:extLst>
              <a:ext uri="{FF2B5EF4-FFF2-40B4-BE49-F238E27FC236}">
                <a16:creationId xmlns:a16="http://schemas.microsoft.com/office/drawing/2014/main" id="{6E69EB16-2CD3-A7AD-C48B-D5C95989CE7B}"/>
              </a:ext>
            </a:extLst>
          </p:cNvPr>
          <p:cNvCxnSpPr>
            <a:cxnSpLocks/>
            <a:stCxn id="20" idx="0"/>
          </p:cNvCxnSpPr>
          <p:nvPr/>
        </p:nvCxnSpPr>
        <p:spPr>
          <a:xfrm flipH="1" flipV="1">
            <a:off x="4307608" y="4186596"/>
            <a:ext cx="1473779" cy="55403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26421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78E06-CBD7-606B-18BE-6DA95573C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6EEA6-A4C9-B32C-4B24-D098DE6E2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Modifying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  <a:endParaRPr lang="en-US">
              <a:solidFill>
                <a:srgbClr val="D73A4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EAC31-C68A-D243-23F3-5A8ECC338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it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it)) 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91A92FE-3A92-ED7C-67CC-CF618ACAD3EB}"/>
              </a:ext>
            </a:extLst>
          </p:cNvPr>
          <p:cNvSpPr txBox="1">
            <a:spLocks/>
          </p:cNvSpPr>
          <p:nvPr/>
        </p:nvSpPr>
        <p:spPr>
          <a:xfrm>
            <a:off x="8659090" y="1419792"/>
            <a:ext cx="2951019" cy="10545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Wait… what’s the type of this predicate?</a:t>
            </a:r>
            <a:endParaRPr lang="en-US" sz="2000" b="1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7" name="Straight Arrow Connector 4">
            <a:extLst>
              <a:ext uri="{FF2B5EF4-FFF2-40B4-BE49-F238E27FC236}">
                <a16:creationId xmlns:a16="http://schemas.microsoft.com/office/drawing/2014/main" id="{C9B15BCD-9A16-501B-A8BA-0053D072C105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47711" y="1947057"/>
            <a:ext cx="1011379" cy="5272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56E01D9-2C1E-F158-A699-20C77BEE7B5C}"/>
              </a:ext>
            </a:extLst>
          </p:cNvPr>
          <p:cNvSpPr txBox="1">
            <a:spLocks/>
          </p:cNvSpPr>
          <p:nvPr/>
        </p:nvSpPr>
        <p:spPr>
          <a:xfrm>
            <a:off x="8174182" y="3733898"/>
            <a:ext cx="3879273" cy="170431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if we could instead pass a predicate to this function as a parameter?</a:t>
            </a: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6F78B60C-310A-F391-50DB-40F0EDA244DA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8077200" y="3206635"/>
            <a:ext cx="2036619" cy="5272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D44E434-D593-D1EE-6051-BB652A1A13A3}"/>
              </a:ext>
            </a:extLst>
          </p:cNvPr>
          <p:cNvSpPr txBox="1">
            <a:spLocks/>
          </p:cNvSpPr>
          <p:nvPr/>
        </p:nvSpPr>
        <p:spPr>
          <a:xfrm>
            <a:off x="3643746" y="4740629"/>
            <a:ext cx="4275282" cy="172548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Then we could replace this critical section of the code with a call to our predicate… like so!</a:t>
            </a:r>
          </a:p>
        </p:txBody>
      </p:sp>
      <p:cxnSp>
        <p:nvCxnSpPr>
          <p:cNvPr id="21" name="Straight Arrow Connector 4">
            <a:extLst>
              <a:ext uri="{FF2B5EF4-FFF2-40B4-BE49-F238E27FC236}">
                <a16:creationId xmlns:a16="http://schemas.microsoft.com/office/drawing/2014/main" id="{C49A9352-A64A-B9B3-4F71-CC9240DB6685}"/>
              </a:ext>
            </a:extLst>
          </p:cNvPr>
          <p:cNvCxnSpPr>
            <a:cxnSpLocks/>
            <a:stCxn id="20" idx="0"/>
          </p:cNvCxnSpPr>
          <p:nvPr/>
        </p:nvCxnSpPr>
        <p:spPr>
          <a:xfrm flipH="1" flipV="1">
            <a:off x="4307608" y="4186596"/>
            <a:ext cx="1473779" cy="55403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162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D09ED-46FE-0B70-642F-55DC224CC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A7183-E057-330B-212E-2FB75775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Answer: </a:t>
            </a:r>
            <a:r>
              <a:rPr lang="en-US">
                <a:solidFill>
                  <a:srgbClr val="D73A48"/>
                </a:solidFill>
              </a:rPr>
              <a:t>Templates</a:t>
            </a:r>
            <a:r>
              <a:rPr lang="en-US"/>
              <a:t> plus </a:t>
            </a:r>
            <a:r>
              <a:rPr lang="en-US">
                <a:solidFill>
                  <a:srgbClr val="D73A48"/>
                </a:solidFill>
              </a:rPr>
              <a:t>predicates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D4991-8D0A-EB06-27A0-6BD0695F7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 err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F72EA90-B670-64DC-3416-C7839A77AE8F}"/>
              </a:ext>
            </a:extLst>
          </p:cNvPr>
          <p:cNvSpPr txBox="1">
            <a:spLocks/>
          </p:cNvSpPr>
          <p:nvPr/>
        </p:nvSpPr>
        <p:spPr>
          <a:xfrm>
            <a:off x="8659090" y="630736"/>
            <a:ext cx="2951019" cy="257589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the type of our predicate.</a:t>
            </a:r>
          </a:p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 will figure this out for us using implicit instantiation!</a:t>
            </a:r>
          </a:p>
        </p:txBody>
      </p:sp>
      <p:cxnSp>
        <p:nvCxnSpPr>
          <p:cNvPr id="7" name="Straight Arrow Connector 4">
            <a:extLst>
              <a:ext uri="{FF2B5EF4-FFF2-40B4-BE49-F238E27FC236}">
                <a16:creationId xmlns:a16="http://schemas.microsoft.com/office/drawing/2014/main" id="{5FA60217-3AC9-2ACA-72AC-BD5183E213B2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47711" y="1918686"/>
            <a:ext cx="1011379" cy="24281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CDD8FE6-4661-8133-8B83-FEC129BDD9BB}"/>
              </a:ext>
            </a:extLst>
          </p:cNvPr>
          <p:cNvSpPr txBox="1">
            <a:spLocks/>
          </p:cNvSpPr>
          <p:nvPr/>
        </p:nvSpPr>
        <p:spPr>
          <a:xfrm>
            <a:off x="8174182" y="3733898"/>
            <a:ext cx="3879273" cy="10545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E3620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our predicate, passed as a parameter</a:t>
            </a: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A92A2F4C-E67C-96A1-7E0E-8F664F4D5BE9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8077200" y="3206635"/>
            <a:ext cx="2036619" cy="5272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EA8A947-20B3-9E8D-8371-6697244AE951}"/>
              </a:ext>
            </a:extLst>
          </p:cNvPr>
          <p:cNvSpPr txBox="1">
            <a:spLocks/>
          </p:cNvSpPr>
          <p:nvPr/>
        </p:nvSpPr>
        <p:spPr>
          <a:xfrm>
            <a:off x="3643746" y="4740629"/>
            <a:ext cx="4275282" cy="172548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look!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We’re calling our predicate on each element. As soon as we find one that matches, we return</a:t>
            </a:r>
          </a:p>
        </p:txBody>
      </p:sp>
      <p:cxnSp>
        <p:nvCxnSpPr>
          <p:cNvPr id="21" name="Straight Arrow Connector 4">
            <a:extLst>
              <a:ext uri="{FF2B5EF4-FFF2-40B4-BE49-F238E27FC236}">
                <a16:creationId xmlns:a16="http://schemas.microsoft.com/office/drawing/2014/main" id="{6D20F72C-31FF-472C-34F5-458BBD6C7BD2}"/>
              </a:ext>
            </a:extLst>
          </p:cNvPr>
          <p:cNvCxnSpPr>
            <a:cxnSpLocks/>
            <a:stCxn id="20" idx="0"/>
          </p:cNvCxnSpPr>
          <p:nvPr/>
        </p:nvCxnSpPr>
        <p:spPr>
          <a:xfrm flipH="1" flipV="1">
            <a:off x="4307608" y="4186596"/>
            <a:ext cx="1473779" cy="55403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229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2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A5E34-DE45-23F8-23A3-4BAC89A560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D00E7-D24B-B1A3-A14D-BCF3AC649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Answer: </a:t>
            </a:r>
            <a:r>
              <a:rPr lang="en-US">
                <a:solidFill>
                  <a:srgbClr val="D73A48"/>
                </a:solidFill>
              </a:rPr>
              <a:t>Templates</a:t>
            </a:r>
            <a:r>
              <a:rPr lang="en-US"/>
              <a:t> plus </a:t>
            </a:r>
            <a:r>
              <a:rPr lang="en-US">
                <a:solidFill>
                  <a:srgbClr val="D73A48"/>
                </a:solidFill>
              </a:rPr>
              <a:t>predicates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C3AAF-8F06-44C7-8344-FCD5CC95E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747D4B8-6B72-2A81-20BA-759F6CF07000}"/>
              </a:ext>
            </a:extLst>
          </p:cNvPr>
          <p:cNvSpPr txBox="1">
            <a:spLocks/>
          </p:cNvSpPr>
          <p:nvPr/>
        </p:nvSpPr>
        <p:spPr>
          <a:xfrm>
            <a:off x="8659090" y="630736"/>
            <a:ext cx="2951019" cy="257589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the type of our predicate.</a:t>
            </a:r>
          </a:p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 will figure this out for us using implicit instantiation!</a:t>
            </a:r>
          </a:p>
        </p:txBody>
      </p:sp>
      <p:cxnSp>
        <p:nvCxnSpPr>
          <p:cNvPr id="7" name="Straight Arrow Connector 4">
            <a:extLst>
              <a:ext uri="{FF2B5EF4-FFF2-40B4-BE49-F238E27FC236}">
                <a16:creationId xmlns:a16="http://schemas.microsoft.com/office/drawing/2014/main" id="{71703CDD-B95E-E02A-2786-57EA9A0C117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47711" y="1918686"/>
            <a:ext cx="1011379" cy="24281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B54F9F7-FC8A-85A5-4D8E-638C3BCDC4B4}"/>
              </a:ext>
            </a:extLst>
          </p:cNvPr>
          <p:cNvSpPr txBox="1">
            <a:spLocks/>
          </p:cNvSpPr>
          <p:nvPr/>
        </p:nvSpPr>
        <p:spPr>
          <a:xfrm>
            <a:off x="8174182" y="3733898"/>
            <a:ext cx="3879273" cy="10545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E3620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our predicate, passed as a parameter</a:t>
            </a: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7E95B84B-D1D2-3209-D114-80039DEED727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8077200" y="3206635"/>
            <a:ext cx="2036619" cy="5272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EDAF9F0-2B18-76A3-0DCF-CDE0D86FD973}"/>
              </a:ext>
            </a:extLst>
          </p:cNvPr>
          <p:cNvSpPr txBox="1">
            <a:spLocks/>
          </p:cNvSpPr>
          <p:nvPr/>
        </p:nvSpPr>
        <p:spPr>
          <a:xfrm>
            <a:off x="3643746" y="4740629"/>
            <a:ext cx="4275282" cy="172548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look!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We’re calling our predicate on each element. As soon as we find one that matches, we return</a:t>
            </a:r>
          </a:p>
        </p:txBody>
      </p:sp>
      <p:cxnSp>
        <p:nvCxnSpPr>
          <p:cNvPr id="21" name="Straight Arrow Connector 4">
            <a:extLst>
              <a:ext uri="{FF2B5EF4-FFF2-40B4-BE49-F238E27FC236}">
                <a16:creationId xmlns:a16="http://schemas.microsoft.com/office/drawing/2014/main" id="{18BAE88E-5F13-8937-5023-5454B340B4B1}"/>
              </a:ext>
            </a:extLst>
          </p:cNvPr>
          <p:cNvCxnSpPr>
            <a:cxnSpLocks/>
            <a:stCxn id="20" idx="0"/>
          </p:cNvCxnSpPr>
          <p:nvPr/>
        </p:nvCxnSpPr>
        <p:spPr>
          <a:xfrm flipH="1" flipV="1">
            <a:off x="4307608" y="4186596"/>
            <a:ext cx="1473779" cy="55403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4641292-6484-BA63-A811-256426A167B2}"/>
              </a:ext>
            </a:extLst>
          </p:cNvPr>
          <p:cNvSpPr txBox="1">
            <a:spLocks/>
          </p:cNvSpPr>
          <p:nvPr/>
        </p:nvSpPr>
        <p:spPr>
          <a:xfrm>
            <a:off x="138545" y="5050872"/>
            <a:ext cx="3250046" cy="172548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Let’s give this function a new name so it doesn’t get confused with old one!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E93D669-EBE0-58F1-780D-EE8A09E15A6D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63568" y="3325386"/>
            <a:ext cx="0" cy="172548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6192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20325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DE3CE-CABD-312D-0624-BD42C005F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our 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921BE-A8BC-DB5B-3AF5-87838C5A5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::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'A'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'E'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'I’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</a:p>
          <a:p>
            <a:r>
              <a:rPr lang="en-US" sz="24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'O'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'U’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4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corlys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"Lord of the Tides"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corlys.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corlys.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sz="24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'0'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“L0rd of the Tides”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D01D84-72FB-2717-C978-0625357A8430}"/>
              </a:ext>
            </a:extLst>
          </p:cNvPr>
          <p:cNvSpPr txBox="1">
            <a:spLocks/>
          </p:cNvSpPr>
          <p:nvPr/>
        </p:nvSpPr>
        <p:spPr>
          <a:xfrm>
            <a:off x="9102435" y="2036618"/>
            <a:ext cx="2951019" cy="17302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chemeClr val="accent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You: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”What type is this?”</a:t>
            </a:r>
          </a:p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Compiler: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“Don’t worry about it!”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1354D4B-5137-68E5-DFDE-41E2777F24F2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10155382" y="3766852"/>
            <a:ext cx="422563" cy="90213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5709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51122-93F2-705C-078E-967B7B2F7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Writing a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A4EDB-0CA5-E20E-2F21-AF802B409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DD9F21-BE0B-3F4B-76B8-9EE2117071ED}"/>
              </a:ext>
            </a:extLst>
          </p:cNvPr>
          <p:cNvSpPr txBox="1">
            <a:spLocks/>
          </p:cNvSpPr>
          <p:nvPr/>
        </p:nvSpPr>
        <p:spPr>
          <a:xfrm>
            <a:off x="8555014" y="2125335"/>
            <a:ext cx="2239367" cy="1243347"/>
          </a:xfrm>
          <a:prstGeom prst="rect">
            <a:avLst/>
          </a:prstGeom>
          <a:noFill/>
          <a:ln w="19050"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6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🧐</a:t>
            </a:r>
            <a:endParaRPr lang="en-US" sz="166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840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27864-1FAF-E3BD-923A-28B2CDDEB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EA4B4-0D4A-A2D6-A473-B1E98296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our 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40D8-2670-C3E2-B3AA-B215C0C11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isPrime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false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sqrt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if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4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%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false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4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ints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ints.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ints.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sz="24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isPrime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assert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(it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ints.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F9A6A59-F57E-3BC1-5D52-A4E5592C7602}"/>
              </a:ext>
            </a:extLst>
          </p:cNvPr>
          <p:cNvSpPr txBox="1">
            <a:spLocks/>
          </p:cNvSpPr>
          <p:nvPr/>
        </p:nvSpPr>
        <p:spPr>
          <a:xfrm>
            <a:off x="8437417" y="2563883"/>
            <a:ext cx="2951019" cy="17302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chemeClr val="accent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You: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”What type is this!!?”</a:t>
            </a:r>
          </a:p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Compiler: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“I </a:t>
            </a:r>
            <a:r>
              <a:rPr lang="en-US" sz="2000" b="1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gottttchuuu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man”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35CA1CC-2659-91A2-1479-8AD360370B77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9490364" y="4294117"/>
            <a:ext cx="422563" cy="90213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221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B979B-E62D-6F1B-5E04-225A3B485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Passing functions allows us to </a:t>
            </a:r>
            <a:r>
              <a:rPr lang="en-US">
                <a:solidFill>
                  <a:srgbClr val="D73A48"/>
                </a:solidFill>
              </a:rPr>
              <a:t>generalize</a:t>
            </a:r>
            <a:r>
              <a:rPr lang="en-US"/>
              <a:t> an algorithm with </a:t>
            </a:r>
            <a:r>
              <a:rPr lang="en-US">
                <a:solidFill>
                  <a:srgbClr val="D73A48"/>
                </a:solidFill>
              </a:rPr>
              <a:t>user-defined </a:t>
            </a:r>
            <a:r>
              <a:rPr lang="en-US" err="1">
                <a:solidFill>
                  <a:srgbClr val="D73A48"/>
                </a:solidFill>
              </a:rPr>
              <a:t>behaviour</a:t>
            </a:r>
            <a:endParaRPr lang="en-US">
              <a:solidFill>
                <a:srgbClr val="D73A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2070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9488F-378F-4C82-1C26-0AF939D45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/>
              <a:t>Aside: Seriously though, what is the type of </a:t>
            </a:r>
            <a:r>
              <a:rPr lang="en-US" sz="34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sz="340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162505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8E8CE-2EB2-BC00-0735-A88C99123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/>
              <a:t> is a function pointer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B3632-8AD7-0D22-B189-D7BC81B66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80909"/>
            <a:ext cx="11404600" cy="4266997"/>
          </a:xfrm>
        </p:spPr>
        <p:txBody>
          <a:bodyPr>
            <a:normAutofit/>
          </a:bodyPr>
          <a:lstStyle/>
          <a:p>
            <a:r>
              <a:rPr lang="en-US" sz="3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3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corlys.</a:t>
            </a:r>
            <a:r>
              <a:rPr lang="en-US" sz="3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sz="3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corlys.</a:t>
            </a:r>
            <a:r>
              <a:rPr lang="en-US" sz="3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sz="3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3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</a:t>
            </a:r>
            <a:r>
              <a:rPr lang="en-US" sz="3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sz="3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</a:t>
            </a:r>
            <a:r>
              <a:rPr lang="en-US" sz="3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3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)(</a:t>
            </a:r>
            <a:r>
              <a:rPr lang="en-US" sz="3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b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3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3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ints.</a:t>
            </a:r>
            <a:r>
              <a:rPr lang="en-US" sz="3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sz="3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ints.</a:t>
            </a:r>
            <a:r>
              <a:rPr lang="en-US" sz="3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sz="3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isPrime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3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</a:t>
            </a:r>
            <a:r>
              <a:rPr lang="en-US" sz="3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sz="3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</a:t>
            </a:r>
            <a:r>
              <a:rPr lang="en-US" sz="3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3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)(</a:t>
            </a:r>
            <a:r>
              <a:rPr lang="en-US" sz="3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3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408DA-91F7-B948-92D7-984D70FC46E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6183354"/>
            <a:ext cx="11404600" cy="428061"/>
          </a:xfrm>
        </p:spPr>
        <p:txBody>
          <a:bodyPr>
            <a:normAutofit/>
          </a:bodyPr>
          <a:lstStyle/>
          <a:p>
            <a:pPr marL="12700" indent="0">
              <a:buNone/>
            </a:pPr>
            <a:r>
              <a:rPr lang="en-US" sz="2100">
                <a:solidFill>
                  <a:schemeClr val="bg1">
                    <a:lumMod val="50000"/>
                  </a:schemeClr>
                </a:solidFill>
              </a:rPr>
              <a:t>As we’ll see shortly, a function pointer is </a:t>
            </a:r>
            <a:r>
              <a:rPr lang="en-US" sz="2100" b="1" i="1">
                <a:solidFill>
                  <a:schemeClr val="bg1">
                    <a:lumMod val="50000"/>
                  </a:schemeClr>
                </a:solidFill>
              </a:rPr>
              <a:t>just one</a:t>
            </a:r>
            <a:r>
              <a:rPr lang="en-US" sz="2100">
                <a:solidFill>
                  <a:schemeClr val="bg1">
                    <a:lumMod val="50000"/>
                  </a:schemeClr>
                </a:solidFill>
              </a:rPr>
              <a:t> of the things we can pass to </a:t>
            </a:r>
            <a:r>
              <a:rPr lang="en-US" sz="21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endParaRPr lang="en-US" sz="210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85A4648-CCB4-017B-0F9B-157D98385C17}"/>
              </a:ext>
            </a:extLst>
          </p:cNvPr>
          <p:cNvSpPr txBox="1">
            <a:spLocks/>
          </p:cNvSpPr>
          <p:nvPr/>
        </p:nvSpPr>
        <p:spPr>
          <a:xfrm>
            <a:off x="183196" y="4866877"/>
            <a:ext cx="2951019" cy="116421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C0000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My function returns a </a:t>
            </a:r>
            <a:r>
              <a:rPr lang="en-US" sz="20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7BEDC50-5194-8735-5792-6AD92FAB1777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658706" y="4279482"/>
            <a:ext cx="1475509" cy="58739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DEFF056-DA49-2309-3146-14D56A21FD81}"/>
              </a:ext>
            </a:extLst>
          </p:cNvPr>
          <p:cNvSpPr txBox="1">
            <a:spLocks/>
          </p:cNvSpPr>
          <p:nvPr/>
        </p:nvSpPr>
        <p:spPr>
          <a:xfrm>
            <a:off x="5298299" y="4862352"/>
            <a:ext cx="2951019" cy="116421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C0000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And I take in a single </a:t>
            </a:r>
            <a:r>
              <a:rPr lang="en-US" sz="20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C0000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as a parameter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6F9F68-6CFD-424C-472D-36A4461BFC9D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5576034" y="4279483"/>
            <a:ext cx="1197775" cy="58286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F139938-4258-926A-FC73-07E2BAA6E020}"/>
              </a:ext>
            </a:extLst>
          </p:cNvPr>
          <p:cNvSpPr txBox="1">
            <a:spLocks/>
          </p:cNvSpPr>
          <p:nvPr/>
        </p:nvSpPr>
        <p:spPr>
          <a:xfrm>
            <a:off x="3335581" y="4862352"/>
            <a:ext cx="1761352" cy="116421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C0000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I’m a function pointer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CF98E81-369B-12EE-ACCE-A7AE5F41D5B0}"/>
              </a:ext>
            </a:extLst>
          </p:cNvPr>
          <p:cNvCxnSpPr>
            <a:cxnSpLocks/>
          </p:cNvCxnSpPr>
          <p:nvPr/>
        </p:nvCxnSpPr>
        <p:spPr>
          <a:xfrm flipV="1">
            <a:off x="4166479" y="4279482"/>
            <a:ext cx="0" cy="58286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747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11" grpId="0" animBg="1"/>
      <p:bldP spid="1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DF4E9-802E-1135-EB10-DDAA9B28A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 pointers generalize poorly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4A860-7AD3-0F64-D061-668804780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(begin, end, lessThan5);</a:t>
            </a:r>
          </a:p>
          <a:p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(begin, end, lessThan6);</a:t>
            </a:r>
          </a:p>
          <a:p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(begin, end, lessThan7);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97A592-7323-E7A9-A5C4-B50AE954EBE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Consider that we want to find a number less than </a:t>
            </a:r>
            <a:r>
              <a:rPr lang="en-US" b="1">
                <a:solidFill>
                  <a:srgbClr val="C0000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/>
              <a:t> in a vector</a:t>
            </a:r>
          </a:p>
        </p:txBody>
      </p:sp>
    </p:spTree>
    <p:extLst>
      <p:ext uri="{BB962C8B-B14F-4D97-AF65-F5344CB8AC3E}">
        <p14:creationId xmlns:p14="http://schemas.microsoft.com/office/powerpoint/2010/main" val="2562854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687AD-1FB6-37DC-D40E-B4874B09F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 pointers generalize poorly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C87F9-E47E-C7A5-FD29-9D8091D47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</a:t>
            </a:r>
          </a:p>
          <a:p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(begin, end,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</a:t>
            </a:r>
            <a:r>
              <a:rPr lang="en-US" err="1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Haelpp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*/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8520A52-88AE-AD48-D640-67F9BAD5443B}"/>
              </a:ext>
            </a:extLst>
          </p:cNvPr>
          <p:cNvSpPr txBox="1">
            <a:spLocks/>
          </p:cNvSpPr>
          <p:nvPr/>
        </p:nvSpPr>
        <p:spPr>
          <a:xfrm>
            <a:off x="5612702" y="1397726"/>
            <a:ext cx="2951019" cy="189077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C0000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if we want to find a number less than N, but we don’t know what N is until runtime?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C46B856-EFE1-A109-6F17-698BB15412D6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040372" y="3288500"/>
            <a:ext cx="3047840" cy="62428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42499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FEC08-AF98-6DFF-892E-EB37895F1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can’t just add another parameter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41752-FB0F-EC0E-6EB6-0B8BED104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isLessThan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D9099-FC91-AA4C-7099-899A3FDC5EE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Turn to someone next to you and talk about why this wouldn’t work!</a:t>
            </a:r>
          </a:p>
        </p:txBody>
      </p:sp>
    </p:spTree>
    <p:extLst>
      <p:ext uri="{BB962C8B-B14F-4D97-AF65-F5344CB8AC3E}">
        <p14:creationId xmlns:p14="http://schemas.microsoft.com/office/powerpoint/2010/main" val="16448518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22D79-4F30-0858-CC72-D165D802F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8094F-CE79-BF8B-01AB-3CDEA2EFA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can’t add another parameter to pred!</a:t>
            </a:r>
            <a:endParaRPr lang="en-US">
              <a:solidFill>
                <a:srgbClr val="D73A4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D67FD-05CD-BA48-4771-2BCB10BB7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4FE497C-02F3-2CA0-1968-8D9B13239D3E}"/>
              </a:ext>
            </a:extLst>
          </p:cNvPr>
          <p:cNvSpPr txBox="1">
            <a:spLocks/>
          </p:cNvSpPr>
          <p:nvPr/>
        </p:nvSpPr>
        <p:spPr>
          <a:xfrm>
            <a:off x="3643746" y="4740629"/>
            <a:ext cx="4275282" cy="1007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We only pass one parameter to </a:t>
            </a:r>
            <a:r>
              <a:rPr lang="en-US" sz="2000" b="1">
                <a:solidFill>
                  <a:srgbClr val="E3620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pred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here!</a:t>
            </a:r>
          </a:p>
        </p:txBody>
      </p:sp>
      <p:cxnSp>
        <p:nvCxnSpPr>
          <p:cNvPr id="21" name="Straight Arrow Connector 4">
            <a:extLst>
              <a:ext uri="{FF2B5EF4-FFF2-40B4-BE49-F238E27FC236}">
                <a16:creationId xmlns:a16="http://schemas.microsoft.com/office/drawing/2014/main" id="{D91A152F-CC77-262A-AD12-535A773371DD}"/>
              </a:ext>
            </a:extLst>
          </p:cNvPr>
          <p:cNvCxnSpPr>
            <a:cxnSpLocks/>
            <a:stCxn id="20" idx="0"/>
          </p:cNvCxnSpPr>
          <p:nvPr/>
        </p:nvCxnSpPr>
        <p:spPr>
          <a:xfrm flipH="1" flipV="1">
            <a:off x="4307608" y="4186596"/>
            <a:ext cx="1473779" cy="55403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4537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E7CC1-DB26-D542-0AA2-F48FB706E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232838"/>
            <a:ext cx="11404600" cy="2392324"/>
          </a:xfrm>
        </p:spPr>
        <p:txBody>
          <a:bodyPr/>
          <a:lstStyle/>
          <a:p>
            <a:r>
              <a:rPr lang="en-US"/>
              <a:t>We want to give our function </a:t>
            </a:r>
            <a:r>
              <a:rPr lang="en-US">
                <a:solidFill>
                  <a:srgbClr val="D73A48"/>
                </a:solidFill>
              </a:rPr>
              <a:t>extra state</a:t>
            </a:r>
            <a:r>
              <a:rPr lang="en-US"/>
              <a:t>…</a:t>
            </a:r>
            <a:br>
              <a:rPr lang="en-US"/>
            </a:br>
            <a:br>
              <a:rPr lang="en-US"/>
            </a:br>
            <a:r>
              <a:rPr lang="en-US" b="0"/>
              <a:t>…without introducing another parameter</a:t>
            </a:r>
          </a:p>
        </p:txBody>
      </p:sp>
    </p:spTree>
    <p:extLst>
      <p:ext uri="{BB962C8B-B14F-4D97-AF65-F5344CB8AC3E}">
        <p14:creationId xmlns:p14="http://schemas.microsoft.com/office/powerpoint/2010/main" val="35362816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CFE4B-6382-26C1-CB04-1AC815634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Introducing… </a:t>
            </a:r>
            <a:r>
              <a:rPr lang="en-US">
                <a:solidFill>
                  <a:srgbClr val="D73A48"/>
                </a:solidFill>
              </a:rPr>
              <a:t>lambda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13FDC-F6A8-7F31-C20A-6013FF64A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</a:t>
            </a:r>
          </a:p>
          <a:p>
            <a:r>
              <a:rPr lang="en-US" sz="2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cin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</a:t>
            </a:r>
          </a:p>
          <a:p>
            <a:b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800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8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sz="28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8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[n](</a:t>
            </a:r>
            <a:r>
              <a:rPr lang="en-US" sz="2800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8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800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8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8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8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};</a:t>
            </a:r>
          </a:p>
          <a:p>
            <a:endParaRPr lang="en-US" sz="28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(begin, end, </a:t>
            </a:r>
            <a:r>
              <a:rPr lang="en-US" sz="28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sz="28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😎 😎</a:t>
            </a:r>
            <a:endParaRPr lang="en-US" sz="28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8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7A4C9F-B493-E73F-F9FA-AD1804C03FF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/>
          </a:bodyPr>
          <a:lstStyle/>
          <a:p>
            <a:pPr marL="12700" indent="0">
              <a:buNone/>
            </a:pPr>
            <a:r>
              <a:rPr lang="en-US"/>
              <a:t>Lambda functions are functions that capture state from an enclosing scope</a:t>
            </a:r>
          </a:p>
        </p:txBody>
      </p:sp>
    </p:spTree>
    <p:extLst>
      <p:ext uri="{BB962C8B-B14F-4D97-AF65-F5344CB8AC3E}">
        <p14:creationId xmlns:p14="http://schemas.microsoft.com/office/powerpoint/2010/main" val="2252692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980B-0A3C-57FB-7226-7A731E509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Writing a </a:t>
            </a:r>
            <a:r>
              <a:rPr lang="en-US">
                <a:solidFill>
                  <a:srgbClr val="D73A48"/>
                </a:solidFill>
              </a:rPr>
              <a:t>templated</a:t>
            </a:r>
            <a:r>
              <a:rPr lang="en-US"/>
              <a:t>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C4EBF-4B31-E4B2-ABDF-D82C9FBF2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3200400" anchor="ctr"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1B3BB-51EA-E89B-7F60-8FF28946224F}"/>
              </a:ext>
            </a:extLst>
          </p:cNvPr>
          <p:cNvSpPr txBox="1">
            <a:spLocks/>
          </p:cNvSpPr>
          <p:nvPr/>
        </p:nvSpPr>
        <p:spPr>
          <a:xfrm>
            <a:off x="616688" y="2339466"/>
            <a:ext cx="3466214" cy="743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9EDD065-8148-DC22-C3A2-9EB1A68F9D0C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082902" y="2711454"/>
            <a:ext cx="382772" cy="515679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182E441-880C-AE50-850A-3CAA3A8D1887}"/>
              </a:ext>
            </a:extLst>
          </p:cNvPr>
          <p:cNvSpPr txBox="1">
            <a:spLocks/>
          </p:cNvSpPr>
          <p:nvPr/>
        </p:nvSpPr>
        <p:spPr>
          <a:xfrm>
            <a:off x="7931888" y="2222812"/>
            <a:ext cx="4089400" cy="10043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gets replaced with a specific type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8A319778-5935-BE45-82F5-DD505A230C1D}"/>
              </a:ext>
            </a:extLst>
          </p:cNvPr>
          <p:cNvCxnSpPr>
            <a:cxnSpLocks/>
            <a:stCxn id="13" idx="1"/>
          </p:cNvCxnSpPr>
          <p:nvPr/>
        </p:nvCxnSpPr>
        <p:spPr>
          <a:xfrm rot="10800000" flipV="1">
            <a:off x="7440136" y="2724973"/>
            <a:ext cx="491752" cy="502160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68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C6D7A-F19E-9EF4-EEDA-EC6E87F09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96685"/>
            <a:ext cx="11404600" cy="766989"/>
          </a:xfrm>
        </p:spPr>
        <p:txBody>
          <a:bodyPr/>
          <a:lstStyle/>
          <a:p>
            <a:r>
              <a:rPr lang="en-US"/>
              <a:t>Lambda Syntax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8A1BB61-EFCB-973F-8EEC-023521353F43}"/>
              </a:ext>
            </a:extLst>
          </p:cNvPr>
          <p:cNvSpPr txBox="1">
            <a:spLocks/>
          </p:cNvSpPr>
          <p:nvPr/>
        </p:nvSpPr>
        <p:spPr>
          <a:xfrm>
            <a:off x="393700" y="2748451"/>
            <a:ext cx="11404600" cy="28203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>
              <a:buNone/>
            </a:pPr>
            <a:r>
              <a:rPr lang="en-US" sz="36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36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36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sz="36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36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36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[n](</a:t>
            </a:r>
            <a:r>
              <a:rPr lang="en-US" sz="36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36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36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36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</a:p>
          <a:p>
            <a:pPr marL="12700" indent="0">
              <a:buNone/>
            </a:pPr>
            <a:r>
              <a:rPr lang="en-US" sz="36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return</a:t>
            </a:r>
            <a:r>
              <a:rPr lang="en-US" sz="36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36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36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36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36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</a:t>
            </a:r>
          </a:p>
          <a:p>
            <a:pPr marL="12700" indent="0">
              <a:buNone/>
            </a:pPr>
            <a:r>
              <a:rPr lang="en-US" sz="36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B3FEAD-3F3D-6304-BFBF-2107CEC8D67A}"/>
              </a:ext>
            </a:extLst>
          </p:cNvPr>
          <p:cNvSpPr txBox="1">
            <a:spLocks/>
          </p:cNvSpPr>
          <p:nvPr/>
        </p:nvSpPr>
        <p:spPr>
          <a:xfrm>
            <a:off x="393700" y="1382232"/>
            <a:ext cx="2951019" cy="15138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 don’t know the type! But the compiler does.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9DFADF5-1793-BC76-4C29-908A05E1C245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1869210" y="2896060"/>
            <a:ext cx="0" cy="40534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F3E0C2B-F8AF-C9B0-E980-67A7DCC03AC6}"/>
              </a:ext>
            </a:extLst>
          </p:cNvPr>
          <p:cNvSpPr txBox="1">
            <a:spLocks/>
          </p:cNvSpPr>
          <p:nvPr/>
        </p:nvSpPr>
        <p:spPr>
          <a:xfrm>
            <a:off x="3702386" y="1382232"/>
            <a:ext cx="3144981" cy="15138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Capture clause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lets us use outside variables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E518E8-307B-DEB9-D6BC-608806085042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5274877" y="2896060"/>
            <a:ext cx="821123" cy="40534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732D784-1993-8893-9407-7E3F1D859637}"/>
              </a:ext>
            </a:extLst>
          </p:cNvPr>
          <p:cNvSpPr txBox="1">
            <a:spLocks/>
          </p:cNvSpPr>
          <p:nvPr/>
        </p:nvSpPr>
        <p:spPr>
          <a:xfrm>
            <a:off x="7315200" y="1382233"/>
            <a:ext cx="4483101" cy="15138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Function parameters, exactly like a normal function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FBA793-60D0-B50B-1447-929B75BD8D47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8029045" y="2896061"/>
            <a:ext cx="1527706" cy="40534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2D92C09-3C07-2C12-FC30-43A795A66495}"/>
              </a:ext>
            </a:extLst>
          </p:cNvPr>
          <p:cNvSpPr txBox="1">
            <a:spLocks/>
          </p:cNvSpPr>
          <p:nvPr/>
        </p:nvSpPr>
        <p:spPr>
          <a:xfrm>
            <a:off x="6653406" y="4675702"/>
            <a:ext cx="4916780" cy="15138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Function body</a:t>
            </a: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Exactly as a normal function, except only parameters and captures are in-scope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4A15DA-196B-18D2-B911-3259E40B6D11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5636948" y="4542795"/>
            <a:ext cx="1016458" cy="88982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9257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4" grpId="0" animBg="1"/>
      <p:bldP spid="2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6E3D4-1548-BDA9-6D45-11F12455A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note on captures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006D6-DA62-76A1-7DF7-B33A3A4A6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2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lambda </a:t>
            </a:r>
            <a:r>
              <a:rPr lang="en-US" sz="22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[</a:t>
            </a:r>
            <a:r>
              <a:rPr lang="en-US" sz="2200" b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capture-values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](</a:t>
            </a:r>
            <a:r>
              <a:rPr lang="en-US" sz="22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arguments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2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expression;</a:t>
            </a:r>
          </a:p>
          <a:p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2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](</a:t>
            </a:r>
            <a:r>
              <a:rPr lang="en-US" sz="22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arguments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		// captures x by value (makes a copy)</a:t>
            </a:r>
          </a:p>
          <a:p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200" b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x&amp;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](</a:t>
            </a:r>
            <a:r>
              <a:rPr lang="en-US" sz="22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arguments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		// captures x by reference</a:t>
            </a:r>
          </a:p>
          <a:p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[x, y](</a:t>
            </a:r>
            <a:r>
              <a:rPr lang="en-US" sz="22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arguments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	// captures x, y by value</a:t>
            </a:r>
          </a:p>
          <a:p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[&amp;](</a:t>
            </a:r>
            <a:r>
              <a:rPr lang="en-US" sz="22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arguments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		// captures </a:t>
            </a:r>
            <a:r>
              <a:rPr lang="en-US" sz="22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everything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by reference</a:t>
            </a:r>
          </a:p>
          <a:p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[&amp;, x](</a:t>
            </a:r>
            <a:r>
              <a:rPr lang="en-US" sz="22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arguments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	// captures </a:t>
            </a:r>
            <a:r>
              <a:rPr lang="en-US" sz="22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everything except x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by reference</a:t>
            </a:r>
          </a:p>
          <a:p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[=](</a:t>
            </a:r>
            <a:r>
              <a:rPr lang="en-US" sz="22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arguments</a:t>
            </a:r>
            <a:r>
              <a:rPr lang="en-US" sz="22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		// captures everything by value</a:t>
            </a:r>
          </a:p>
          <a:p>
            <a:endParaRPr lang="en-US" sz="22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587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9BEC5-3F2C-585A-5EC7-54A2573EC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don’t have to use captures!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967E6-0F34-FFF3-2EC5-BAE31AFE5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corlys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"Lord of the tides"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corlys.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corlys.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[](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return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'A'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'E'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		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'I'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'O'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||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'U’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FF79BA-E78A-D838-3138-AC4469D090F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Lambdas are good for making functions on the fly</a:t>
            </a:r>
          </a:p>
        </p:txBody>
      </p:sp>
    </p:spTree>
    <p:extLst>
      <p:ext uri="{BB962C8B-B14F-4D97-AF65-F5344CB8AC3E}">
        <p14:creationId xmlns:p14="http://schemas.microsoft.com/office/powerpoint/2010/main" val="29131269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38625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D6D9F-BD0D-A207-EDAD-41D63E207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lambdas work?</a:t>
            </a:r>
          </a:p>
        </p:txBody>
      </p:sp>
    </p:spTree>
    <p:extLst>
      <p:ext uri="{BB962C8B-B14F-4D97-AF65-F5344CB8AC3E}">
        <p14:creationId xmlns:p14="http://schemas.microsoft.com/office/powerpoint/2010/main" val="8755819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5CE5C2-7611-0A5F-849B-FDBC87580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The Standard Template Library (STL)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20ECF20-99EC-1846-5FFA-3D855D586854}"/>
              </a:ext>
            </a:extLst>
          </p:cNvPr>
          <p:cNvSpPr/>
          <p:nvPr/>
        </p:nvSpPr>
        <p:spPr>
          <a:xfrm>
            <a:off x="393697" y="1862669"/>
            <a:ext cx="11404604" cy="4169468"/>
          </a:xfrm>
          <a:prstGeom prst="roundRect">
            <a:avLst>
              <a:gd name="adj" fmla="val 3795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 b="1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4400008-0896-DA4F-7DC6-F1C57ECAA6E7}"/>
              </a:ext>
            </a:extLst>
          </p:cNvPr>
          <p:cNvSpPr/>
          <p:nvPr/>
        </p:nvSpPr>
        <p:spPr>
          <a:xfrm>
            <a:off x="694264" y="2252310"/>
            <a:ext cx="5215470" cy="1540582"/>
          </a:xfrm>
          <a:prstGeom prst="roundRect">
            <a:avLst>
              <a:gd name="adj" fmla="val 6540"/>
            </a:avLst>
          </a:prstGeom>
          <a:solidFill>
            <a:srgbClr val="D9D9D9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Containers</a:t>
            </a:r>
            <a:r>
              <a:rPr lang="en-US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store groups of things?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89B8AB9-4919-F34E-7727-21593C05ECD7}"/>
              </a:ext>
            </a:extLst>
          </p:cNvPr>
          <p:cNvSpPr/>
          <p:nvPr/>
        </p:nvSpPr>
        <p:spPr>
          <a:xfrm>
            <a:off x="6282269" y="2252310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Iterators</a:t>
            </a:r>
            <a:r>
              <a:rPr lang="en-US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traverse containers?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12FDF0E-E236-4DEF-030D-C183797EC7C6}"/>
              </a:ext>
            </a:extLst>
          </p:cNvPr>
          <p:cNvSpPr/>
          <p:nvPr/>
        </p:nvSpPr>
        <p:spPr>
          <a:xfrm>
            <a:off x="6282269" y="4182533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Algorithms</a:t>
            </a:r>
            <a:r>
              <a:rPr lang="en-US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transform and modify containers in a generic way?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1ADF403-0865-D511-28F6-A72838C09ED7}"/>
              </a:ext>
            </a:extLst>
          </p:cNvPr>
          <p:cNvSpPr/>
          <p:nvPr/>
        </p:nvSpPr>
        <p:spPr>
          <a:xfrm>
            <a:off x="694261" y="4182533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Functors</a:t>
            </a:r>
            <a:r>
              <a:rPr lang="en-US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can we represent functions as objects?</a:t>
            </a:r>
          </a:p>
        </p:txBody>
      </p:sp>
    </p:spTree>
    <p:extLst>
      <p:ext uri="{BB962C8B-B14F-4D97-AF65-F5344CB8AC3E}">
        <p14:creationId xmlns:p14="http://schemas.microsoft.com/office/powerpoint/2010/main" val="34079890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13510-DF72-F950-78AF-313AB5EB4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CB5CF-F0EB-B8FA-7DB1-6620B5C5D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662011"/>
            <a:ext cx="11404600" cy="766989"/>
          </a:xfrm>
        </p:spPr>
        <p:txBody>
          <a:bodyPr/>
          <a:lstStyle/>
          <a:p>
            <a:pPr>
              <a:tabLst>
                <a:tab pos="1651000" algn="l"/>
              </a:tabLst>
            </a:pPr>
            <a:r>
              <a:rPr lang="en-US" sz="3000">
                <a:solidFill>
                  <a:srgbClr val="D73A48"/>
                </a:solidFill>
              </a:rPr>
              <a:t>Definition:</a:t>
            </a:r>
            <a:r>
              <a:rPr lang="en-US" sz="3000">
                <a:solidFill>
                  <a:srgbClr val="C00000"/>
                </a:solidFill>
              </a:rPr>
              <a:t> </a:t>
            </a:r>
            <a:r>
              <a:rPr lang="en-US" sz="3000" b="0"/>
              <a:t>A functor is any object that defines an </a:t>
            </a:r>
            <a:r>
              <a:rPr lang="en-US" sz="3000" b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operator()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A19B69F-8857-3689-4D44-896980B5532A}"/>
              </a:ext>
            </a:extLst>
          </p:cNvPr>
          <p:cNvSpPr txBox="1">
            <a:spLocks/>
          </p:cNvSpPr>
          <p:nvPr/>
        </p:nvSpPr>
        <p:spPr>
          <a:xfrm>
            <a:off x="393700" y="3429000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pPr>
              <a:tabLst>
                <a:tab pos="1651000" algn="l"/>
              </a:tabLst>
            </a:pPr>
            <a:r>
              <a:rPr lang="en-US" sz="3000" b="0" i="1">
                <a:solidFill>
                  <a:srgbClr val="626B74"/>
                </a:solidFill>
              </a:rPr>
              <a:t>In English: an object that acts like a function</a:t>
            </a:r>
            <a:endParaRPr lang="en-US" sz="3000" b="0" i="1">
              <a:solidFill>
                <a:srgbClr val="626B74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1788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D5DF-D0FF-040D-C1C2-76679589A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example of a functor: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greater</a:t>
            </a:r>
            <a:r>
              <a:rPr lang="en-US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22E5-3600-4147-ADEE-D3ABE8A3C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greater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bool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operator()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greater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g;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false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34CEF6-BC18-7AB3-0D92-B81A3B3B20BA}"/>
              </a:ext>
            </a:extLst>
          </p:cNvPr>
          <p:cNvSpPr txBox="1">
            <a:spLocks/>
          </p:cNvSpPr>
          <p:nvPr/>
        </p:nvSpPr>
        <p:spPr>
          <a:xfrm>
            <a:off x="6436963" y="4609017"/>
            <a:ext cx="4768312" cy="11051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Hmm.. Seems like a function</a:t>
            </a:r>
          </a:p>
          <a:p>
            <a:pPr algn="ctr"/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36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🦆🦆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A53B9B2-457C-CAE3-43AF-E316DB5AF261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355557" y="5161600"/>
            <a:ext cx="2081406" cy="5835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6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95969-827F-8125-2D2F-A8851574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Another STL functor: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hash</a:t>
            </a:r>
            <a:r>
              <a:rPr lang="en-US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0B19C-B36A-0AD1-2210-3FD4E3A0E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hash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MyType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operator()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MyType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// Crazy, theoretically rigorous hash function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// approved by 7 PhDs and Donald Knuth goes here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...;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MyType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hash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MyType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hash_fn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hash_fn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125123201 (for example)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65D0AE7-C49B-8E32-4D94-FBE0D4959688}"/>
              </a:ext>
            </a:extLst>
          </p:cNvPr>
          <p:cNvSpPr txBox="1">
            <a:spLocks/>
          </p:cNvSpPr>
          <p:nvPr/>
        </p:nvSpPr>
        <p:spPr>
          <a:xfrm>
            <a:off x="8493071" y="1397725"/>
            <a:ext cx="3574943" cy="134245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Aside: This syntax is called a </a:t>
            </a:r>
            <a:r>
              <a:rPr lang="en-US" sz="20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 specialization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for type 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MyType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A570B01-2380-C1FA-79BF-BB0B6E10A5CD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718957" y="2068951"/>
            <a:ext cx="3774114" cy="957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11D9BB1-3E7A-52AB-7901-81EC629BF03D}"/>
              </a:ext>
            </a:extLst>
          </p:cNvPr>
          <p:cNvSpPr txBox="1">
            <a:spLocks/>
          </p:cNvSpPr>
          <p:nvPr/>
        </p:nvSpPr>
        <p:spPr>
          <a:xfrm>
            <a:off x="7519804" y="4117823"/>
            <a:ext cx="3574943" cy="15941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Hint hint: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also </a:t>
            </a:r>
            <a:r>
              <a:rPr lang="en-US" sz="20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one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of the ways to create a hash function for a custom type </a:t>
            </a:r>
          </a:p>
        </p:txBody>
      </p:sp>
    </p:spTree>
    <p:extLst>
      <p:ext uri="{BB962C8B-B14F-4D97-AF65-F5344CB8AC3E}">
        <p14:creationId xmlns:p14="http://schemas.microsoft.com/office/powerpoint/2010/main" val="2420613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8B400-7ADD-DC11-15D3-F55EE0C94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Since a functor is an </a:t>
            </a:r>
            <a:r>
              <a:rPr lang="en-US">
                <a:solidFill>
                  <a:srgbClr val="D73A48"/>
                </a:solidFill>
              </a:rPr>
              <a:t>object</a:t>
            </a:r>
            <a:r>
              <a:rPr lang="en-US"/>
              <a:t>, it can have </a:t>
            </a:r>
            <a:r>
              <a:rPr lang="en-US">
                <a:solidFill>
                  <a:srgbClr val="D73A48"/>
                </a:solidFill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716581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8959A-78A6-CC5D-15BD-08ADF2CF3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3C46D-AF61-B687-281D-59D0AE272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explicit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6BD9D-AEE6-CEB6-1426-72C97DA18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850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								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								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22DCB-30B0-BC8D-5C02-961B255B197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Template functions cause the compiler to </a:t>
            </a:r>
            <a:r>
              <a:rPr lang="en-US" b="1">
                <a:solidFill>
                  <a:srgbClr val="D73A48"/>
                </a:solidFill>
              </a:rPr>
              <a:t>generate code</a:t>
            </a:r>
            <a:r>
              <a:rPr lang="en-US" b="1"/>
              <a:t> </a:t>
            </a:r>
            <a:r>
              <a:rPr lang="en-US"/>
              <a:t>for us</a:t>
            </a:r>
          </a:p>
        </p:txBody>
      </p:sp>
    </p:spTree>
    <p:extLst>
      <p:ext uri="{BB962C8B-B14F-4D97-AF65-F5344CB8AC3E}">
        <p14:creationId xmlns:p14="http://schemas.microsoft.com/office/powerpoint/2010/main" val="186810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9B57-D099-357D-41FF-77F580935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Functors can have state!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9C3EA-15FC-4049-E562-24EAD1CAE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my_functor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bool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operator()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value;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value;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my_functor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f;</a:t>
            </a:r>
          </a:p>
          <a:p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f.value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50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5BFD5E-492D-D4EF-E2B3-69ED9F6C722E}"/>
              </a:ext>
            </a:extLst>
          </p:cNvPr>
          <p:cNvSpPr txBox="1">
            <a:spLocks/>
          </p:cNvSpPr>
          <p:nvPr/>
        </p:nvSpPr>
        <p:spPr>
          <a:xfrm>
            <a:off x="6909199" y="3079568"/>
            <a:ext cx="3574943" cy="134245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Oooh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such state</a:t>
            </a:r>
          </a:p>
          <a:p>
            <a:pPr algn="ctr"/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48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🥹🥹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1E1A3D-3D81-E8D6-8864-52721A602446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3135085" y="3750794"/>
            <a:ext cx="3774114" cy="957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267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402CE-09E3-B7E8-61AF-21E1ECA9D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6797675" algn="l"/>
              </a:tabLst>
            </a:pPr>
            <a:r>
              <a:rPr lang="en-US"/>
              <a:t>Time for a dark secret 👻🧙‍♀️🧪</a:t>
            </a:r>
          </a:p>
        </p:txBody>
      </p:sp>
    </p:spTree>
    <p:extLst>
      <p:ext uri="{BB962C8B-B14F-4D97-AF65-F5344CB8AC3E}">
        <p14:creationId xmlns:p14="http://schemas.microsoft.com/office/powerpoint/2010/main" val="1537425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65586-6F79-3D8C-E2BF-6E47B7E1F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/>
              <a:t>When you use a </a:t>
            </a:r>
            <a:r>
              <a:rPr lang="en-US" sz="3400">
                <a:solidFill>
                  <a:srgbClr val="D73A48"/>
                </a:solidFill>
              </a:rPr>
              <a:t>lambda</a:t>
            </a:r>
            <a:r>
              <a:rPr lang="en-US" sz="3400"/>
              <a:t>, a </a:t>
            </a:r>
            <a:r>
              <a:rPr lang="en-US" sz="3400">
                <a:solidFill>
                  <a:srgbClr val="D73A48"/>
                </a:solidFill>
              </a:rPr>
              <a:t>functor</a:t>
            </a:r>
            <a:r>
              <a:rPr lang="en-US" sz="3400"/>
              <a:t> type is generated</a:t>
            </a:r>
          </a:p>
        </p:txBody>
      </p:sp>
    </p:spTree>
    <p:extLst>
      <p:ext uri="{BB962C8B-B14F-4D97-AF65-F5344CB8AC3E}">
        <p14:creationId xmlns:p14="http://schemas.microsoft.com/office/powerpoint/2010/main" val="5552643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06C0A-7058-3716-E21E-32F7C5AA2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code…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52EB8-8942-76F2-FD66-42C2CCAB0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[n](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};</a:t>
            </a:r>
          </a:p>
          <a:p>
            <a:r>
              <a:rPr lang="en-US" sz="28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(begin, end, </a:t>
            </a:r>
            <a:r>
              <a:rPr lang="en-US" sz="28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0509463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5C3A6-54ED-3711-C83E-30179BA90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…is equivalent to this code!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1EA28-C7ED-0471-A244-39947F371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4363437"/>
          </a:xfrm>
        </p:spPr>
        <p:txBody>
          <a:bodyPr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__lambda_6_18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public: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bool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operator()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}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__lambda_6_18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: n{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{}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private: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err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__lambda_6_18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n };</a:t>
            </a:r>
          </a:p>
          <a:p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(begin, end,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DCCF86-6C77-B9E0-F95D-BCEFA0E4EF0C}"/>
              </a:ext>
            </a:extLst>
          </p:cNvPr>
          <p:cNvSpPr txBox="1">
            <a:spLocks/>
          </p:cNvSpPr>
          <p:nvPr/>
        </p:nvSpPr>
        <p:spPr>
          <a:xfrm>
            <a:off x="8415580" y="1258240"/>
            <a:ext cx="3574943" cy="11051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Recall: functor call operator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9CD89A3-DA8C-FDA9-3F34-FD62C97DD8ED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776357" y="1810823"/>
            <a:ext cx="1639223" cy="74467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56B3A51-D034-BAE5-4084-CFA544D1CE91}"/>
              </a:ext>
            </a:extLst>
          </p:cNvPr>
          <p:cNvSpPr txBox="1">
            <a:spLocks/>
          </p:cNvSpPr>
          <p:nvPr/>
        </p:nvSpPr>
        <p:spPr>
          <a:xfrm>
            <a:off x="8415580" y="2833996"/>
            <a:ext cx="3574943" cy="6689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 constructor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371432-86EE-BC46-EF40-15F0F249D03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6431797" y="3168449"/>
            <a:ext cx="1983783" cy="3404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2B0DA1D-0884-B016-8390-3F42CD584C8B}"/>
              </a:ext>
            </a:extLst>
          </p:cNvPr>
          <p:cNvSpPr txBox="1">
            <a:spLocks/>
          </p:cNvSpPr>
          <p:nvPr/>
        </p:nvSpPr>
        <p:spPr>
          <a:xfrm>
            <a:off x="393700" y="6183354"/>
            <a:ext cx="11404600" cy="428061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>
              <a:buFont typeface="Arial" panose="020B0604020202020204" pitchFamily="34" charset="0"/>
              <a:buNone/>
            </a:pPr>
            <a:r>
              <a:rPr lang="en-US" sz="2100">
                <a:solidFill>
                  <a:schemeClr val="bg1">
                    <a:lumMod val="50000"/>
                  </a:schemeClr>
                </a:solidFill>
              </a:rPr>
              <a:t>If you are curious about this stuff, check out </a:t>
            </a:r>
            <a:r>
              <a:rPr lang="en-US" sz="2100">
                <a:solidFill>
                  <a:schemeClr val="bg1">
                    <a:lumMod val="50000"/>
                  </a:schemeClr>
                </a:solidFill>
                <a:hlinkClick r:id="rId2"/>
              </a:rPr>
              <a:t>https://cppinsights.io/</a:t>
            </a:r>
            <a:r>
              <a:rPr lang="en-US" sz="2100">
                <a:solidFill>
                  <a:schemeClr val="bg1">
                    <a:lumMod val="50000"/>
                  </a:schemeClr>
                </a:solidFill>
              </a:rPr>
              <a:t>!</a:t>
            </a:r>
            <a:endParaRPr lang="en-US" sz="210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035E42A-D3B4-67D8-5CE1-2610BC3FBC3E}"/>
              </a:ext>
            </a:extLst>
          </p:cNvPr>
          <p:cNvSpPr txBox="1">
            <a:spLocks/>
          </p:cNvSpPr>
          <p:nvPr/>
        </p:nvSpPr>
        <p:spPr>
          <a:xfrm>
            <a:off x="4308528" y="3709366"/>
            <a:ext cx="3574943" cy="92158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Our captures became fields in the class!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465435-641A-6E40-C8B1-49D764124235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2293749" y="3891213"/>
            <a:ext cx="2014779" cy="27894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F846F05-30A6-6CBA-6387-8BEAA5EB7F78}"/>
              </a:ext>
            </a:extLst>
          </p:cNvPr>
          <p:cNvSpPr txBox="1">
            <a:spLocks/>
          </p:cNvSpPr>
          <p:nvPr/>
        </p:nvSpPr>
        <p:spPr>
          <a:xfrm>
            <a:off x="3718810" y="1326231"/>
            <a:ext cx="2651887" cy="12968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Random name that only the compiler will see!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F032377-3E3D-7F8C-7FF3-C9E4D0D6445F}"/>
              </a:ext>
            </a:extLst>
          </p:cNvPr>
          <p:cNvCxnSpPr>
            <a:cxnSpLocks/>
          </p:cNvCxnSpPr>
          <p:nvPr/>
        </p:nvCxnSpPr>
        <p:spPr>
          <a:xfrm flipH="1" flipV="1">
            <a:off x="2928507" y="2193280"/>
            <a:ext cx="790303" cy="17012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B222C7F0-D96E-3D82-099C-A1C0D0D2F3E8}"/>
              </a:ext>
            </a:extLst>
          </p:cNvPr>
          <p:cNvSpPr txBox="1">
            <a:spLocks/>
          </p:cNvSpPr>
          <p:nvPr/>
        </p:nvSpPr>
        <p:spPr>
          <a:xfrm>
            <a:off x="7883471" y="4836307"/>
            <a:ext cx="4107052" cy="92158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Capturing variable n from outer scope by passing to constructor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D94477B-34C5-F6F6-B52C-8DDF002AAECF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237514" y="5129934"/>
            <a:ext cx="1645957" cy="16716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212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4" grpId="0" animBg="1"/>
      <p:bldP spid="6" grpId="0" animBg="1"/>
      <p:bldP spid="21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6EB18-3341-755F-8C16-23BFC0DE2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599" cy="766989"/>
          </a:xfrm>
        </p:spPr>
        <p:txBody>
          <a:bodyPr>
            <a:normAutofit/>
          </a:bodyPr>
          <a:lstStyle/>
          <a:p>
            <a:r>
              <a:rPr lang="en-US"/>
              <a:t>You’ve seen this kind of thing before…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D61CE-5FA5-0C25-7C74-63552F0B0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::vector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 : v) 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sz="2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... 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32DEC-2E1B-B50B-3EB3-9E52F26D1C5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 anchor="ctr">
            <a:normAutofit/>
          </a:bodyPr>
          <a:lstStyle/>
          <a:p>
            <a:r>
              <a:rPr lang="en-US" sz="2000" b="0" spc="-15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begin </a:t>
            </a:r>
            <a:r>
              <a:rPr lang="en-US" sz="2000" b="0" spc="-15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spc="-15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sz="2000" b="0" spc="-15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sz="2000" b="0" spc="-15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end </a:t>
            </a:r>
            <a:r>
              <a:rPr lang="en-US" sz="2000" b="0" spc="-15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spc="-15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sz="2000" b="0" spc="-15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sz="2000" b="0" spc="-15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000" b="0" spc="-15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000" b="0" spc="-15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begin; it </a:t>
            </a:r>
            <a:r>
              <a:rPr lang="en-US" sz="2000" b="0" spc="-15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end; </a:t>
            </a:r>
            <a:r>
              <a:rPr lang="en-US" sz="2000" b="0" spc="-15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</a:t>
            </a:r>
          </a:p>
          <a:p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sz="2000" b="0" spc="-15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...</a:t>
            </a:r>
            <a:endParaRPr lang="en-US" sz="2000" b="0" spc="-15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 spc="-15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000" spc="-15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EAAB3AB-D599-7F4E-9826-8790DD2F27C2}"/>
              </a:ext>
            </a:extLst>
          </p:cNvPr>
          <p:cNvSpPr/>
          <p:nvPr/>
        </p:nvSpPr>
        <p:spPr>
          <a:xfrm>
            <a:off x="4828674" y="3043989"/>
            <a:ext cx="1431448" cy="1479884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586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EE9C97-5BE1-3E15-F507-FF2B8218E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0E61E-E13F-0C4E-FD89-1F910C9E9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599" cy="766989"/>
          </a:xfrm>
        </p:spPr>
        <p:txBody>
          <a:bodyPr>
            <a:normAutofit/>
          </a:bodyPr>
          <a:lstStyle/>
          <a:p>
            <a:r>
              <a:rPr lang="en-US"/>
              <a:t>It’s the same ordeal! Syntactic sugar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1E92C-0375-EDD3-C834-615532E43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[n](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};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(begin, end, 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711329-232B-4117-BE7A-EC2C8EA76AC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 anchor="ctr">
            <a:normAutofit fontScale="92500" lnSpcReduction="20000"/>
          </a:bodyPr>
          <a:lstStyle/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__lambda_6_18</a:t>
            </a:r>
            <a:endParaRPr lang="en-US" sz="200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public: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operator()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}</a:t>
            </a:r>
          </a:p>
          <a:p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__lambda_6_18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: n{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{}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private: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</a:t>
            </a:r>
          </a:p>
          <a:p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__lambda_6_18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{n};</a:t>
            </a:r>
          </a:p>
          <a:p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find_if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(begin, end, </a:t>
            </a:r>
            <a:r>
              <a:rPr lang="en-US" sz="200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lessThanN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25E3721A-D513-A258-8E7E-D49E78593E77}"/>
              </a:ext>
            </a:extLst>
          </p:cNvPr>
          <p:cNvSpPr/>
          <p:nvPr/>
        </p:nvSpPr>
        <p:spPr>
          <a:xfrm>
            <a:off x="5040946" y="3076646"/>
            <a:ext cx="1431448" cy="1479884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114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02545-CCBD-B53A-9D99-AA169F08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Functions &amp; Lambdas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4152A-BB88-0506-E9E1-B0F9D28D8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3816791"/>
            <a:ext cx="11404600" cy="2505631"/>
          </a:xfrm>
        </p:spPr>
        <p:txBody>
          <a:bodyPr anchor="ctr">
            <a:normAutofit/>
          </a:bodyPr>
          <a:lstStyle/>
          <a:p>
            <a:r>
              <a:rPr lang="en-US" sz="23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3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function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less 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3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less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{};</a:t>
            </a:r>
          </a:p>
          <a:p>
            <a:r>
              <a:rPr lang="en-US" sz="23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3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function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vowel 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3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3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function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twice 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[](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3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0D424-098B-6B7F-7099-810A7D6E7BE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7"/>
            <a:ext cx="11404600" cy="2131682"/>
          </a:xfrm>
        </p:spPr>
        <p:txBody>
          <a:bodyPr>
            <a:normAutofit/>
          </a:bodyPr>
          <a:lstStyle/>
          <a:p>
            <a:r>
              <a:rPr lang="en-US"/>
              <a:t>Use functions/lambdas to pass around </a:t>
            </a:r>
            <a:r>
              <a:rPr lang="en-US" b="1" err="1">
                <a:solidFill>
                  <a:srgbClr val="D73A48"/>
                </a:solidFill>
              </a:rPr>
              <a:t>behaviour</a:t>
            </a:r>
            <a:r>
              <a:rPr lang="en-US"/>
              <a:t> as variables</a:t>
            </a:r>
          </a:p>
          <a:p>
            <a:r>
              <a:rPr lang="en-US"/>
              <a:t>Aside: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std::function</a:t>
            </a:r>
            <a:r>
              <a:rPr lang="en-US">
                <a:solidFill>
                  <a:srgbClr val="D73A48"/>
                </a:solidFill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/>
              <a:t>is an overarching type for functions/lambdas</a:t>
            </a:r>
          </a:p>
          <a:p>
            <a:pPr marL="808037" lvl="1" indent="-342900">
              <a:buFont typeface="Arial" panose="020B0604020202020204" pitchFamily="34" charset="0"/>
              <a:buChar char="•"/>
            </a:pPr>
            <a:r>
              <a:rPr lang="en-US"/>
              <a:t>Any functor/lambda/function pointer can be cast to it</a:t>
            </a:r>
          </a:p>
          <a:p>
            <a:pPr marL="806450" lvl="1" indent="-342900">
              <a:buFont typeface="Arial" panose="020B0604020202020204" pitchFamily="34" charset="0"/>
              <a:buChar char="•"/>
              <a:tabLst>
                <a:tab pos="5884863" algn="l"/>
              </a:tabLst>
            </a:pPr>
            <a:r>
              <a:rPr lang="en-US"/>
              <a:t>It is a bit slower</a:t>
            </a:r>
          </a:p>
          <a:p>
            <a:pPr marL="808037" lvl="1" indent="-342900">
              <a:buFont typeface="Arial" panose="020B0604020202020204" pitchFamily="34" charset="0"/>
              <a:buChar char="•"/>
            </a:pPr>
            <a:r>
              <a:rPr lang="en-US"/>
              <a:t>I usually use auto/templates and don’t worry about the types!</a:t>
            </a:r>
          </a:p>
        </p:txBody>
      </p:sp>
    </p:spTree>
    <p:extLst>
      <p:ext uri="{BB962C8B-B14F-4D97-AF65-F5344CB8AC3E}">
        <p14:creationId xmlns:p14="http://schemas.microsoft.com/office/powerpoint/2010/main" val="11510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66293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4CC8B-9D95-A3F3-EA1F-6BC45F6E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Where do we use functions &amp; lambdas?</a:t>
            </a:r>
          </a:p>
        </p:txBody>
      </p:sp>
    </p:spTree>
    <p:extLst>
      <p:ext uri="{BB962C8B-B14F-4D97-AF65-F5344CB8AC3E}">
        <p14:creationId xmlns:p14="http://schemas.microsoft.com/office/powerpoint/2010/main" val="2550755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A19C9-F537-A5B5-BB11-3943182FF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13C8A-DF0D-55DF-CBA3-53D784B48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Writing a </a:t>
            </a:r>
            <a:r>
              <a:rPr lang="en-US">
                <a:solidFill>
                  <a:srgbClr val="D73A48"/>
                </a:solidFill>
              </a:rPr>
              <a:t>templated</a:t>
            </a:r>
            <a:r>
              <a:rPr lang="en-US"/>
              <a:t>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9A5EA-C649-79A7-138A-43602326B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begin;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end;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value)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end;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348F4D-74B1-D965-542E-70DB0FAF71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This find function generalizes across all iterator types!</a:t>
            </a:r>
          </a:p>
        </p:txBody>
      </p:sp>
    </p:spTree>
    <p:extLst>
      <p:ext uri="{BB962C8B-B14F-4D97-AF65-F5344CB8AC3E}">
        <p14:creationId xmlns:p14="http://schemas.microsoft.com/office/powerpoint/2010/main" val="1872148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810470-36AF-1CA1-131C-1FCBADA1A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E8F1B-594D-87BF-4AE8-29C1CAD01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</a:t>
            </a:r>
          </a:p>
        </p:txBody>
      </p:sp>
    </p:spTree>
    <p:extLst>
      <p:ext uri="{BB962C8B-B14F-4D97-AF65-F5344CB8AC3E}">
        <p14:creationId xmlns:p14="http://schemas.microsoft.com/office/powerpoint/2010/main" val="42640310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24218-1BA5-80AD-D6DE-C8782D66C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CA4A879-C192-07AD-B010-32E1B269D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The Standard Template Library (STL)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73B6B4D-E9EA-85FE-0552-1337DB88D78A}"/>
              </a:ext>
            </a:extLst>
          </p:cNvPr>
          <p:cNvSpPr/>
          <p:nvPr/>
        </p:nvSpPr>
        <p:spPr>
          <a:xfrm>
            <a:off x="393697" y="1862669"/>
            <a:ext cx="11404604" cy="4169468"/>
          </a:xfrm>
          <a:prstGeom prst="roundRect">
            <a:avLst>
              <a:gd name="adj" fmla="val 3795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 b="1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729BD9C-9838-1D46-D6A5-744D32744308}"/>
              </a:ext>
            </a:extLst>
          </p:cNvPr>
          <p:cNvSpPr/>
          <p:nvPr/>
        </p:nvSpPr>
        <p:spPr>
          <a:xfrm>
            <a:off x="694264" y="2252310"/>
            <a:ext cx="5215470" cy="1540582"/>
          </a:xfrm>
          <a:prstGeom prst="roundRect">
            <a:avLst>
              <a:gd name="adj" fmla="val 6540"/>
            </a:avLst>
          </a:prstGeom>
          <a:solidFill>
            <a:srgbClr val="D9D9D9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Containers</a:t>
            </a:r>
            <a:r>
              <a:rPr lang="en-US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store groups of things?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42F4B99-9E97-CCDD-C8C7-C57FB20E98AD}"/>
              </a:ext>
            </a:extLst>
          </p:cNvPr>
          <p:cNvSpPr/>
          <p:nvPr/>
        </p:nvSpPr>
        <p:spPr>
          <a:xfrm>
            <a:off x="6282269" y="2252310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Iterators</a:t>
            </a:r>
            <a:r>
              <a:rPr lang="en-US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traverse containers?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F53636D-03BA-7079-96B1-2DAE9FC32C4B}"/>
              </a:ext>
            </a:extLst>
          </p:cNvPr>
          <p:cNvSpPr/>
          <p:nvPr/>
        </p:nvSpPr>
        <p:spPr>
          <a:xfrm>
            <a:off x="6282269" y="4182533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Algorithms</a:t>
            </a:r>
            <a:r>
              <a:rPr lang="en-US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transform and modify containers in a generic way?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A5DC98D-34CE-042D-AA03-77B562AAC624}"/>
              </a:ext>
            </a:extLst>
          </p:cNvPr>
          <p:cNvSpPr/>
          <p:nvPr/>
        </p:nvSpPr>
        <p:spPr>
          <a:xfrm>
            <a:off x="694261" y="4182533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Functors</a:t>
            </a:r>
            <a:r>
              <a:rPr lang="en-US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can we represent functions as objects?</a:t>
            </a:r>
          </a:p>
        </p:txBody>
      </p:sp>
    </p:spTree>
    <p:extLst>
      <p:ext uri="{BB962C8B-B14F-4D97-AF65-F5344CB8AC3E}">
        <p14:creationId xmlns:p14="http://schemas.microsoft.com/office/powerpoint/2010/main" val="23487308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4F2D7-2118-6130-B457-3CD212E09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Huh… that looks familiar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B2D9DF-E3E5-CC4E-5D5B-A8348E20B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0300" y="1639888"/>
            <a:ext cx="9931400" cy="4584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F14D983-8E6C-0F71-8D3A-6C80BAB06DA4}"/>
              </a:ext>
            </a:extLst>
          </p:cNvPr>
          <p:cNvSpPr/>
          <p:nvPr/>
        </p:nvSpPr>
        <p:spPr>
          <a:xfrm>
            <a:off x="1255363" y="4990454"/>
            <a:ext cx="9681274" cy="526943"/>
          </a:xfrm>
          <a:prstGeom prst="rect">
            <a:avLst/>
          </a:prstGeom>
          <a:noFill/>
          <a:ln w="38100">
            <a:solidFill>
              <a:srgbClr val="D73A4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8218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7BCD226-9AC5-0460-EAA0-0EC9540A8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12700" indent="0" algn="ctr">
              <a:buNone/>
            </a:pPr>
            <a:r>
              <a:rPr lang="en-US" sz="2000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count_if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InputIt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InputIt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UnaryPred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pPr marL="12700" indent="0" algn="ctr">
              <a:buNone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many elements in [first, last] match predicate p?</a:t>
            </a:r>
          </a:p>
          <a:p>
            <a:pPr marL="12700" indent="0" algn="ctr">
              <a:buNone/>
            </a:pP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marL="12700" indent="0" algn="ctr">
              <a:buNone/>
            </a:pPr>
            <a:r>
              <a:rPr lang="en-US" sz="2000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sort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RandomIt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RandomIt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Compare </a:t>
            </a:r>
            <a:r>
              <a:rPr lang="en-US" sz="2000" b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pPr marL="12700" indent="0" algn="ctr">
              <a:buNone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Sorts the elements in [first, last) according to comparison comp</a:t>
            </a:r>
          </a:p>
          <a:p>
            <a:pPr marL="12700" indent="0" algn="ctr">
              <a:buNone/>
            </a:pP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marL="12700" indent="0" algn="ctr">
              <a:buNone/>
            </a:pPr>
            <a:r>
              <a:rPr lang="en-US" sz="2000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max_element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ForwardIt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ForwardIt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Compare </a:t>
            </a:r>
            <a:r>
              <a:rPr lang="en-US" sz="2000" b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</a:t>
            </a:r>
            <a:r>
              <a:rPr lang="en-US" sz="2000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pPr marL="12700" indent="0" algn="ctr">
              <a:buNone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Finds the maximum element in [first, last] according to comparison comp</a:t>
            </a:r>
            <a:endParaRPr lang="en-US" sz="2000" b="0">
              <a:solidFill>
                <a:schemeClr val="bg1">
                  <a:lumMod val="50000"/>
                </a:scheme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AF2B98-7BB7-CD02-EAA3-A04445F8A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&lt;algorithm&gt;</a:t>
            </a:r>
            <a:r>
              <a:rPr lang="en-US"/>
              <a:t> is a collection of template functions</a:t>
            </a:r>
          </a:p>
        </p:txBody>
      </p:sp>
    </p:spTree>
    <p:extLst>
      <p:ext uri="{BB962C8B-B14F-4D97-AF65-F5344CB8AC3E}">
        <p14:creationId xmlns:p14="http://schemas.microsoft.com/office/powerpoint/2010/main" val="1970251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410E36-082D-8968-770D-28110D9C7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12700" indent="0" algn="ctr">
              <a:buNone/>
            </a:pPr>
            <a:r>
              <a:rPr lang="en-US" sz="2000" b="1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1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copy_if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InputIt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r1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InputIt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r2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OutputIt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UnaryPred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pPr marL="12700" indent="0" algn="ctr"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Copy the only elements in [r1, r2) into o which meet predicate p</a:t>
            </a:r>
          </a:p>
          <a:p>
            <a:pPr marL="12700" indent="0" algn="ctr">
              <a:buNone/>
            </a:pPr>
            <a:endParaRPr lang="en-US" sz="20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marL="12700" indent="0" algn="ctr">
              <a:buNone/>
            </a:pPr>
            <a:r>
              <a:rPr lang="en-US" sz="2000" b="1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1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(ForwardIt1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r1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ForwardIt1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r2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ForwardIt2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UnaryOp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pPr marL="12700" indent="0" algn="ctr"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 op to each element in [r1, r2), writing a new sequence into o</a:t>
            </a:r>
          </a:p>
          <a:p>
            <a:pPr marL="12700" indent="0" algn="ctr">
              <a:buNone/>
            </a:pPr>
            <a:endParaRPr lang="en-US" sz="20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marL="12700" indent="0" algn="ctr">
              <a:buNone/>
            </a:pPr>
            <a:r>
              <a:rPr lang="en-US" sz="2000" b="1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1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unique_copy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InputIt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i1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InputIt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i2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OutputIt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BinaryPred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</a:t>
            </a:r>
            <a:r>
              <a:rPr lang="en-US" sz="2000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pPr marL="12700" indent="0" algn="ctr">
              <a:buNone/>
            </a:pPr>
            <a:r>
              <a:rPr lang="en-US" sz="2000" b="0" dirty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Remove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consecutive duplicates from [r1, r2), writing new sequence into o</a:t>
            </a:r>
            <a:endParaRPr lang="en-US" sz="2000" b="0" dirty="0">
              <a:solidFill>
                <a:schemeClr val="bg1">
                  <a:lumMod val="50000"/>
                </a:scheme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DF0A845-BC65-BC61-74FE-5D7C8333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&lt;algorithm&gt;</a:t>
            </a:r>
            <a:r>
              <a:rPr lang="en-US"/>
              <a:t> functions operate on iterators</a:t>
            </a:r>
          </a:p>
        </p:txBody>
      </p:sp>
    </p:spTree>
    <p:extLst>
      <p:ext uri="{BB962C8B-B14F-4D97-AF65-F5344CB8AC3E}">
        <p14:creationId xmlns:p14="http://schemas.microsoft.com/office/powerpoint/2010/main" val="1673297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F98C16-E2AE-2243-CCE0-B218001B86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4505" y="1445714"/>
            <a:ext cx="1936032" cy="47815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A5F5501-1CE9-FF6E-DC26-6647FE1C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There are a lot of algorithms…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D8ED38-235A-48FE-6292-C98A6F7E87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842"/>
          <a:stretch/>
        </p:blipFill>
        <p:spPr>
          <a:xfrm>
            <a:off x="3230537" y="1434139"/>
            <a:ext cx="1965559" cy="4793125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FF332DDF-1A07-6410-A2EE-01C3E5C9C293}"/>
              </a:ext>
            </a:extLst>
          </p:cNvPr>
          <p:cNvGrpSpPr/>
          <p:nvPr/>
        </p:nvGrpSpPr>
        <p:grpSpPr>
          <a:xfrm>
            <a:off x="5184780" y="1445714"/>
            <a:ext cx="1971770" cy="4781550"/>
            <a:chOff x="4366633" y="1445714"/>
            <a:chExt cx="1971770" cy="478155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94890A4-5237-7FFE-D2F8-567FC88FE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b="16625"/>
            <a:stretch/>
          </p:blipFill>
          <p:spPr>
            <a:xfrm>
              <a:off x="4366633" y="3402106"/>
              <a:ext cx="1960795" cy="282515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1F0A4B5-6CD9-5854-57D8-1F78DF9A7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00191" y="1445714"/>
              <a:ext cx="1938212" cy="1983286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664A0BD-F2A1-0A97-80C5-91867B03A540}"/>
              </a:ext>
            </a:extLst>
          </p:cNvPr>
          <p:cNvGrpSpPr/>
          <p:nvPr/>
        </p:nvGrpSpPr>
        <p:grpSpPr>
          <a:xfrm>
            <a:off x="7132128" y="1453952"/>
            <a:ext cx="1969033" cy="4773312"/>
            <a:chOff x="6313981" y="1453952"/>
            <a:chExt cx="1969033" cy="477331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FDC0509-EF46-8107-459F-B6BA7EF83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32828" y="3687479"/>
              <a:ext cx="1950186" cy="141749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11BD4A4-0DE6-6786-D721-B24133E0372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b="41288"/>
            <a:stretch/>
          </p:blipFill>
          <p:spPr>
            <a:xfrm>
              <a:off x="6334302" y="5065147"/>
              <a:ext cx="1934368" cy="116211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9C3B2E6-9775-A67C-71AC-B0C4CB452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30457" y="2021729"/>
              <a:ext cx="1938212" cy="168696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8BA7E5B-940F-38E9-AD95-87CDBF218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2538"/>
            <a:stretch/>
          </p:blipFill>
          <p:spPr>
            <a:xfrm>
              <a:off x="6313981" y="1453952"/>
              <a:ext cx="1960795" cy="591698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6FA2B86-F7B1-71FD-6BD1-4300EABE040B}"/>
              </a:ext>
            </a:extLst>
          </p:cNvPr>
          <p:cNvGrpSpPr/>
          <p:nvPr/>
        </p:nvGrpSpPr>
        <p:grpSpPr>
          <a:xfrm>
            <a:off x="9086816" y="1453952"/>
            <a:ext cx="1974330" cy="3389822"/>
            <a:chOff x="8268669" y="1453952"/>
            <a:chExt cx="1974330" cy="338982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3FE8710-1AF1-3192-EDB9-CB0746A8F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268669" y="2306791"/>
              <a:ext cx="1957248" cy="1684144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AAB89FB-ACDD-3DF8-B64B-970DC8806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t="56400"/>
            <a:stretch/>
          </p:blipFill>
          <p:spPr>
            <a:xfrm>
              <a:off x="8285145" y="1453952"/>
              <a:ext cx="1934368" cy="862999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AC768E8-2E1F-DBD4-B826-9E1FB4BCE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274776" y="3992403"/>
              <a:ext cx="1968223" cy="851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6874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3D1C7-506F-0BD4-5251-3D48B4A67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591063"/>
            <a:ext cx="11404600" cy="5713484"/>
          </a:xfrm>
        </p:spPr>
        <p:txBody>
          <a:bodyPr/>
          <a:lstStyle/>
          <a:p>
            <a:r>
              <a:rPr lang="en-US" dirty="0"/>
              <a:t>Things you can do with the STL</a:t>
            </a:r>
            <a:br>
              <a:rPr lang="en-US" dirty="0"/>
            </a:br>
            <a:br>
              <a:rPr lang="en-US" dirty="0"/>
            </a:br>
            <a:r>
              <a:rPr lang="en-US" b="0" dirty="0"/>
              <a:t>binary search • heap building • min/max lexicographical comparisons • merge • set union</a:t>
            </a:r>
            <a:br>
              <a:rPr lang="en-US" b="0" dirty="0"/>
            </a:br>
            <a:r>
              <a:rPr lang="en-US" b="0" dirty="0"/>
              <a:t>• set difference • set intersection • partition • sort </a:t>
            </a:r>
            <a:br>
              <a:rPr lang="en-US" b="0" dirty="0"/>
            </a:br>
            <a:r>
              <a:rPr lang="en-US" b="0" i="1" dirty="0"/>
              <a:t>n</a:t>
            </a:r>
            <a:r>
              <a:rPr lang="en-US" b="0" dirty="0"/>
              <a:t>th sorted element • shuffle • selective removal • selective copy • for-each • random sample</a:t>
            </a:r>
            <a:br>
              <a:rPr lang="en-US" dirty="0"/>
            </a:br>
            <a:br>
              <a:rPr lang="en-US" dirty="0"/>
            </a:br>
            <a:r>
              <a:rPr lang="en-US" i="1" dirty="0">
                <a:solidFill>
                  <a:srgbClr val="D73A48"/>
                </a:solidFill>
              </a:rPr>
              <a:t>all in their most general form!</a:t>
            </a:r>
          </a:p>
        </p:txBody>
      </p:sp>
    </p:spTree>
    <p:extLst>
      <p:ext uri="{BB962C8B-B14F-4D97-AF65-F5344CB8AC3E}">
        <p14:creationId xmlns:p14="http://schemas.microsoft.com/office/powerpoint/2010/main" val="30054123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596172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14B8F-28A8-F724-BBF9-3E71A8495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591063"/>
            <a:ext cx="11404600" cy="766989"/>
          </a:xfrm>
        </p:spPr>
        <p:txBody>
          <a:bodyPr/>
          <a:lstStyle/>
          <a:p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&lt;algorithm&gt;</a:t>
            </a:r>
            <a:r>
              <a:rPr lang="en-US"/>
              <a:t> lets us inspect and transform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E76AE-9EF7-7859-2EEA-1B71A4495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831" y="1665705"/>
            <a:ext cx="2997200" cy="47752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015D38-D970-EADB-8EBA-BAA4CB646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31" y="5054266"/>
            <a:ext cx="3581400" cy="15621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 descr="Bounding volume hierarchy - Wikipedia">
            <a:extLst>
              <a:ext uri="{FF2B5EF4-FFF2-40B4-BE49-F238E27FC236}">
                <a16:creationId xmlns:a16="http://schemas.microsoft.com/office/drawing/2014/main" id="{995A4875-A2F4-06A9-5E8B-0B374AD65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595" y="1618659"/>
            <a:ext cx="5105400" cy="15875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dvantages and Disadvantages of Huffman Coding">
            <a:extLst>
              <a:ext uri="{FF2B5EF4-FFF2-40B4-BE49-F238E27FC236}">
                <a16:creationId xmlns:a16="http://schemas.microsoft.com/office/drawing/2014/main" id="{E3A4859C-9D99-B50E-B28F-08F5C3FF2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5434" y="4061277"/>
            <a:ext cx="2810043" cy="255508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32" name="Picture 8" descr="Understanding Compiler Design. Every one of us has used a compiler… | by  Saksham | Medium">
            <a:extLst>
              <a:ext uri="{FF2B5EF4-FFF2-40B4-BE49-F238E27FC236}">
                <a16:creationId xmlns:a16="http://schemas.microsoft.com/office/drawing/2014/main" id="{B67473FE-6DD2-69C0-FC68-4674A915B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2881" y="3967243"/>
            <a:ext cx="4159612" cy="256890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CP Sequence and Acknowledgement Numbers Explained – MadPackets">
            <a:extLst>
              <a:ext uri="{FF2B5EF4-FFF2-40B4-BE49-F238E27FC236}">
                <a16:creationId xmlns:a16="http://schemas.microsoft.com/office/drawing/2014/main" id="{1E40191F-8D55-F4DA-2B1C-DD8BCF072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981" y="1363518"/>
            <a:ext cx="2039663" cy="286640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1FB160-AAA4-4F37-3BBC-AB267FB933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5769" y="5355286"/>
            <a:ext cx="7645400" cy="9398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607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B5FA2-D3A5-A18E-BF16-04BF01C5E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write an algorithm using the STL!</a:t>
            </a:r>
          </a:p>
        </p:txBody>
      </p:sp>
    </p:spTree>
    <p:extLst>
      <p:ext uri="{BB962C8B-B14F-4D97-AF65-F5344CB8AC3E}">
        <p14:creationId xmlns:p14="http://schemas.microsoft.com/office/powerpoint/2010/main" val="1614179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E0020-C55E-EAF6-AB9E-274179FDB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Writing a </a:t>
            </a:r>
            <a:r>
              <a:rPr lang="en-US">
                <a:solidFill>
                  <a:srgbClr val="D73A48"/>
                </a:solidFill>
              </a:rPr>
              <a:t>templated</a:t>
            </a:r>
            <a:r>
              <a:rPr lang="en-US"/>
              <a:t>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04810-170A-0AC6-DAB3-50F39C8B1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"seven"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</a:t>
            </a:r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vector&lt;std::string&gt;::iterator</a:t>
            </a:r>
          </a:p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std::string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::set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::string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"house"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targaryen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targaryen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It = std::set&lt;std::string&gt;::iterator</a:t>
            </a:r>
          </a:p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std::string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AC911-2731-F4C1-2105-F56F85E978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 works for other vectors, or even other containers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86449E-28A2-1070-247C-A75157DF29F4}"/>
              </a:ext>
            </a:extLst>
          </p:cNvPr>
          <p:cNvSpPr txBox="1">
            <a:spLocks/>
          </p:cNvSpPr>
          <p:nvPr/>
        </p:nvSpPr>
        <p:spPr>
          <a:xfrm>
            <a:off x="7975003" y="5368343"/>
            <a:ext cx="4061536" cy="13775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Implicit Instantiation!</a:t>
            </a: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 deduces template types by looking at arguments</a:t>
            </a:r>
          </a:p>
        </p:txBody>
      </p:sp>
    </p:spTree>
    <p:extLst>
      <p:ext uri="{BB962C8B-B14F-4D97-AF65-F5344CB8AC3E}">
        <p14:creationId xmlns:p14="http://schemas.microsoft.com/office/powerpoint/2010/main" val="143127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90A1-52ED-8DB9-0C12-D2F80199B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Soundex!! 🔊🔊</a:t>
            </a:r>
          </a:p>
        </p:txBody>
      </p:sp>
    </p:spTree>
    <p:extLst>
      <p:ext uri="{BB962C8B-B14F-4D97-AF65-F5344CB8AC3E}">
        <p14:creationId xmlns:p14="http://schemas.microsoft.com/office/powerpoint/2010/main" val="173683776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F7DCF6-7E4E-6F79-7D8A-D0CE7BDBD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/>
              <a:t>Goal: produce a </a:t>
            </a:r>
            <a:r>
              <a:rPr lang="en-US">
                <a:solidFill>
                  <a:srgbClr val="D73A48"/>
                </a:solidFill>
              </a:rPr>
              <a:t>phonetic encoding</a:t>
            </a:r>
            <a:r>
              <a:rPr lang="en-US"/>
              <a:t> for names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554AECC9-E33B-7082-B318-ECB12E2F1DA6}"/>
              </a:ext>
            </a:extLst>
          </p:cNvPr>
          <p:cNvSpPr txBox="1">
            <a:spLocks/>
          </p:cNvSpPr>
          <p:nvPr/>
        </p:nvSpPr>
        <p:spPr>
          <a:xfrm>
            <a:off x="2598821" y="2836958"/>
            <a:ext cx="2518611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pPr algn="r"/>
            <a:r>
              <a:rPr lang="en-US" b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“Roberts”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21E2F53-2CBB-1EBB-B905-18725457678C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5117432" y="3220453"/>
            <a:ext cx="1768977" cy="383493"/>
          </a:xfrm>
          <a:prstGeom prst="straightConnector1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itle 2">
            <a:extLst>
              <a:ext uri="{FF2B5EF4-FFF2-40B4-BE49-F238E27FC236}">
                <a16:creationId xmlns:a16="http://schemas.microsoft.com/office/drawing/2014/main" id="{39ECA047-5744-A469-22E9-0FF0FCD039A8}"/>
              </a:ext>
            </a:extLst>
          </p:cNvPr>
          <p:cNvSpPr txBox="1">
            <a:spLocks/>
          </p:cNvSpPr>
          <p:nvPr/>
        </p:nvSpPr>
        <p:spPr>
          <a:xfrm>
            <a:off x="6886409" y="3360822"/>
            <a:ext cx="217303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b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“R163”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78AD312C-95CD-7FD5-2304-D02962A867A4}"/>
              </a:ext>
            </a:extLst>
          </p:cNvPr>
          <p:cNvSpPr txBox="1">
            <a:spLocks/>
          </p:cNvSpPr>
          <p:nvPr/>
        </p:nvSpPr>
        <p:spPr>
          <a:xfrm>
            <a:off x="2944394" y="3987442"/>
            <a:ext cx="217303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pPr algn="r"/>
            <a:r>
              <a:rPr lang="en-US" b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“Rupert”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1AA41E6-CED0-AB8E-DBA3-FAA0BF277FA1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5117431" y="3863114"/>
            <a:ext cx="1768978" cy="507823"/>
          </a:xfrm>
          <a:prstGeom prst="straightConnector1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442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67BF26-252E-1847-EA48-D4656EB73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527050" indent="-514350">
              <a:buFont typeface="+mj-lt"/>
              <a:buAutoNum type="arabicPeriod"/>
            </a:pPr>
            <a:r>
              <a:rPr lang="en-US"/>
              <a:t>Given a string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</a:t>
            </a:r>
            <a:r>
              <a:rPr lang="en-US"/>
              <a:t>, extract </a:t>
            </a:r>
            <a:r>
              <a:rPr lang="en-US">
                <a:solidFill>
                  <a:srgbClr val="D73A48"/>
                </a:solidFill>
              </a:rPr>
              <a:t>the letters </a:t>
            </a:r>
            <a:r>
              <a:rPr lang="en-US"/>
              <a:t>from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</a:t>
            </a:r>
          </a:p>
          <a:p>
            <a:pPr marL="527050" indent="-514350">
              <a:buFont typeface="+mj-lt"/>
              <a:buAutoNum type="arabicPeriod"/>
            </a:pPr>
            <a:r>
              <a:rPr lang="en-US"/>
              <a:t>Replace each letter with its </a:t>
            </a:r>
            <a:r>
              <a:rPr lang="en-US" err="1">
                <a:solidFill>
                  <a:srgbClr val="D73A48"/>
                </a:solidFill>
              </a:rPr>
              <a:t>soundex</a:t>
            </a:r>
            <a:r>
              <a:rPr lang="en-US">
                <a:solidFill>
                  <a:srgbClr val="D73A48"/>
                </a:solidFill>
              </a:rPr>
              <a:t> encoding</a:t>
            </a:r>
          </a:p>
          <a:p>
            <a:pPr marL="527050" indent="-514350">
              <a:buFont typeface="+mj-lt"/>
              <a:buAutoNum type="arabicPeriod"/>
            </a:pPr>
            <a:r>
              <a:rPr lang="en-US"/>
              <a:t>Coalesce </a:t>
            </a:r>
            <a:r>
              <a:rPr lang="en-US">
                <a:solidFill>
                  <a:srgbClr val="D73A48"/>
                </a:solidFill>
              </a:rPr>
              <a:t>adjacent duplicates</a:t>
            </a:r>
            <a:r>
              <a:rPr lang="en-US"/>
              <a:t> (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222025</a:t>
            </a:r>
            <a:r>
              <a:rPr lang="en-US"/>
              <a:t> becomes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2025</a:t>
            </a:r>
            <a:r>
              <a:rPr lang="en-US"/>
              <a:t>)</a:t>
            </a:r>
          </a:p>
          <a:p>
            <a:pPr marL="527050" indent="-514350">
              <a:buFont typeface="+mj-lt"/>
              <a:buAutoNum type="arabicPeriod"/>
            </a:pPr>
            <a:r>
              <a:rPr lang="en-US"/>
              <a:t>Replace </a:t>
            </a:r>
            <a:r>
              <a:rPr lang="en-US">
                <a:solidFill>
                  <a:srgbClr val="D73A48"/>
                </a:solidFill>
              </a:rPr>
              <a:t>first digit</a:t>
            </a:r>
            <a:r>
              <a:rPr lang="en-US"/>
              <a:t> with the uppercase first letter of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</a:t>
            </a:r>
          </a:p>
          <a:p>
            <a:pPr marL="527050" indent="-514350">
              <a:buFont typeface="+mj-lt"/>
              <a:buAutoNum type="arabicPeriod"/>
            </a:pPr>
            <a:r>
              <a:rPr lang="en-US"/>
              <a:t>Discard any </a:t>
            </a:r>
            <a:r>
              <a:rPr lang="en-US">
                <a:solidFill>
                  <a:srgbClr val="D73A48"/>
                </a:solidFill>
              </a:rPr>
              <a:t>zeros</a:t>
            </a:r>
            <a:r>
              <a:rPr lang="en-US"/>
              <a:t> from the code</a:t>
            </a:r>
          </a:p>
          <a:p>
            <a:pPr marL="527050" indent="-514350">
              <a:buFont typeface="+mj-lt"/>
              <a:buAutoNum type="arabicPeriod"/>
            </a:pPr>
            <a:r>
              <a:rPr lang="en-US"/>
              <a:t>Make the code exactly </a:t>
            </a:r>
            <a:r>
              <a:rPr lang="en-US">
                <a:solidFill>
                  <a:srgbClr val="D73A48"/>
                </a:solidFill>
              </a:rPr>
              <a:t>length 4</a:t>
            </a:r>
            <a:r>
              <a:rPr lang="en-US"/>
              <a:t> (truncate or zero-pad)</a:t>
            </a:r>
          </a:p>
          <a:p>
            <a:pPr marL="527050" indent="-514350">
              <a:buFont typeface="+mj-lt"/>
              <a:buAutoNum type="arabicPeriod"/>
            </a:pPr>
            <a:endParaRPr lang="en-US"/>
          </a:p>
          <a:p>
            <a:pPr marL="527050" indent="-514350">
              <a:buFont typeface="+mj-lt"/>
              <a:buAutoNum type="arabicPeriod"/>
            </a:pP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17B3F6F-9A26-A619-0B2A-DA92A2BC6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we implement </a:t>
            </a:r>
            <a:r>
              <a:rPr lang="en-US" err="1">
                <a:solidFill>
                  <a:srgbClr val="D73A48"/>
                </a:solidFill>
              </a:rPr>
              <a:t>soundex</a:t>
            </a:r>
            <a:r>
              <a:rPr lang="en-US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32C361-E999-F9C9-9ED2-FF7D41925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350" y="4525294"/>
            <a:ext cx="1765300" cy="20595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ACA8BFE-0132-874D-3BFD-499EC4724556}"/>
              </a:ext>
            </a:extLst>
          </p:cNvPr>
          <p:cNvSpPr txBox="1">
            <a:spLocks/>
          </p:cNvSpPr>
          <p:nvPr/>
        </p:nvSpPr>
        <p:spPr>
          <a:xfrm>
            <a:off x="9518316" y="1080460"/>
            <a:ext cx="2118613" cy="4275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Roberts-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20D1B21-67D2-2556-A4DA-FC542CA4DC22}"/>
              </a:ext>
            </a:extLst>
          </p:cNvPr>
          <p:cNvCxnSpPr>
            <a:cxnSpLocks/>
          </p:cNvCxnSpPr>
          <p:nvPr/>
        </p:nvCxnSpPr>
        <p:spPr>
          <a:xfrm>
            <a:off x="11643112" y="1294224"/>
            <a:ext cx="12700" cy="486450"/>
          </a:xfrm>
          <a:prstGeom prst="curvedConnector3">
            <a:avLst>
              <a:gd name="adj1" fmla="val 180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46D8D67-3CFD-9B58-FD53-4BB6D240E32C}"/>
              </a:ext>
            </a:extLst>
          </p:cNvPr>
          <p:cNvSpPr txBox="1">
            <a:spLocks/>
          </p:cNvSpPr>
          <p:nvPr/>
        </p:nvSpPr>
        <p:spPr>
          <a:xfrm>
            <a:off x="9539492" y="1566910"/>
            <a:ext cx="2097437" cy="4275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Roberts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AFAC67-BDCE-560A-1772-3DD2F483C114}"/>
              </a:ext>
            </a:extLst>
          </p:cNvPr>
          <p:cNvSpPr txBox="1">
            <a:spLocks/>
          </p:cNvSpPr>
          <p:nvPr/>
        </p:nvSpPr>
        <p:spPr>
          <a:xfrm>
            <a:off x="9539492" y="2060248"/>
            <a:ext cx="2097437" cy="4275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6010632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41C98AF-27C8-A520-54F0-7F62BF369600}"/>
              </a:ext>
            </a:extLst>
          </p:cNvPr>
          <p:cNvSpPr txBox="1">
            <a:spLocks/>
          </p:cNvSpPr>
          <p:nvPr/>
        </p:nvSpPr>
        <p:spPr>
          <a:xfrm>
            <a:off x="9539492" y="2553586"/>
            <a:ext cx="2097437" cy="4275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6010632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23A7FAE-108E-2729-8C4B-54A30970A3DA}"/>
              </a:ext>
            </a:extLst>
          </p:cNvPr>
          <p:cNvSpPr txBox="1">
            <a:spLocks/>
          </p:cNvSpPr>
          <p:nvPr/>
        </p:nvSpPr>
        <p:spPr>
          <a:xfrm>
            <a:off x="9539492" y="3046924"/>
            <a:ext cx="2097437" cy="4275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R010632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D00D074-2C62-14BA-2F68-0F58B25B70F9}"/>
              </a:ext>
            </a:extLst>
          </p:cNvPr>
          <p:cNvSpPr txBox="1">
            <a:spLocks/>
          </p:cNvSpPr>
          <p:nvPr/>
        </p:nvSpPr>
        <p:spPr>
          <a:xfrm>
            <a:off x="9539492" y="3540262"/>
            <a:ext cx="2097437" cy="4275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R1632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DD25458-0E90-6468-5C5E-7A2965D5725D}"/>
              </a:ext>
            </a:extLst>
          </p:cNvPr>
          <p:cNvSpPr txBox="1">
            <a:spLocks/>
          </p:cNvSpPr>
          <p:nvPr/>
        </p:nvSpPr>
        <p:spPr>
          <a:xfrm>
            <a:off x="9539492" y="4033599"/>
            <a:ext cx="2097437" cy="4275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R163</a:t>
            </a:r>
          </a:p>
        </p:txBody>
      </p:sp>
      <p:cxnSp>
        <p:nvCxnSpPr>
          <p:cNvPr id="24" name="Straight Arrow Connector 7">
            <a:extLst>
              <a:ext uri="{FF2B5EF4-FFF2-40B4-BE49-F238E27FC236}">
                <a16:creationId xmlns:a16="http://schemas.microsoft.com/office/drawing/2014/main" id="{CD0861E9-5890-8082-6271-A7C7E6CC876A}"/>
              </a:ext>
            </a:extLst>
          </p:cNvPr>
          <p:cNvCxnSpPr>
            <a:cxnSpLocks/>
          </p:cNvCxnSpPr>
          <p:nvPr/>
        </p:nvCxnSpPr>
        <p:spPr>
          <a:xfrm>
            <a:off x="11643112" y="1779555"/>
            <a:ext cx="12700" cy="486450"/>
          </a:xfrm>
          <a:prstGeom prst="curvedConnector3">
            <a:avLst>
              <a:gd name="adj1" fmla="val 180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7">
            <a:extLst>
              <a:ext uri="{FF2B5EF4-FFF2-40B4-BE49-F238E27FC236}">
                <a16:creationId xmlns:a16="http://schemas.microsoft.com/office/drawing/2014/main" id="{87EF5A7B-AE6D-1374-B384-281CAE925E75}"/>
              </a:ext>
            </a:extLst>
          </p:cNvPr>
          <p:cNvCxnSpPr>
            <a:cxnSpLocks/>
          </p:cNvCxnSpPr>
          <p:nvPr/>
        </p:nvCxnSpPr>
        <p:spPr>
          <a:xfrm>
            <a:off x="11643112" y="2287904"/>
            <a:ext cx="12700" cy="486450"/>
          </a:xfrm>
          <a:prstGeom prst="curvedConnector3">
            <a:avLst>
              <a:gd name="adj1" fmla="val 180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7">
            <a:extLst>
              <a:ext uri="{FF2B5EF4-FFF2-40B4-BE49-F238E27FC236}">
                <a16:creationId xmlns:a16="http://schemas.microsoft.com/office/drawing/2014/main" id="{FBBB471F-3AE0-1BB8-D566-AEE5E89BC1DC}"/>
              </a:ext>
            </a:extLst>
          </p:cNvPr>
          <p:cNvCxnSpPr>
            <a:cxnSpLocks/>
          </p:cNvCxnSpPr>
          <p:nvPr/>
        </p:nvCxnSpPr>
        <p:spPr>
          <a:xfrm>
            <a:off x="11643112" y="2796252"/>
            <a:ext cx="12700" cy="486450"/>
          </a:xfrm>
          <a:prstGeom prst="curvedConnector3">
            <a:avLst>
              <a:gd name="adj1" fmla="val 180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7">
            <a:extLst>
              <a:ext uri="{FF2B5EF4-FFF2-40B4-BE49-F238E27FC236}">
                <a16:creationId xmlns:a16="http://schemas.microsoft.com/office/drawing/2014/main" id="{4CDF0A79-5653-E228-D87A-81C77B2B23FE}"/>
              </a:ext>
            </a:extLst>
          </p:cNvPr>
          <p:cNvCxnSpPr>
            <a:cxnSpLocks/>
          </p:cNvCxnSpPr>
          <p:nvPr/>
        </p:nvCxnSpPr>
        <p:spPr>
          <a:xfrm>
            <a:off x="11643112" y="3304600"/>
            <a:ext cx="12700" cy="486450"/>
          </a:xfrm>
          <a:prstGeom prst="curvedConnector3">
            <a:avLst>
              <a:gd name="adj1" fmla="val 180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7">
            <a:extLst>
              <a:ext uri="{FF2B5EF4-FFF2-40B4-BE49-F238E27FC236}">
                <a16:creationId xmlns:a16="http://schemas.microsoft.com/office/drawing/2014/main" id="{465DF657-2EF6-F827-D813-154A4033ACA5}"/>
              </a:ext>
            </a:extLst>
          </p:cNvPr>
          <p:cNvCxnSpPr>
            <a:cxnSpLocks/>
          </p:cNvCxnSpPr>
          <p:nvPr/>
        </p:nvCxnSpPr>
        <p:spPr>
          <a:xfrm>
            <a:off x="11643112" y="3812949"/>
            <a:ext cx="12700" cy="486450"/>
          </a:xfrm>
          <a:prstGeom prst="curvedConnector3">
            <a:avLst>
              <a:gd name="adj1" fmla="val 180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203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2688-63B2-0E75-B17A-95DC2541B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implement Soundex with the </a:t>
            </a:r>
            <a:r>
              <a:rPr lang="en-US">
                <a:solidFill>
                  <a:srgbClr val="D73A48"/>
                </a:solidFill>
              </a:rPr>
              <a:t>STL</a:t>
            </a:r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5026388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923929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9398D-34D9-DCD4-425C-F3AB6C5A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we make our Soundex more readable?</a:t>
            </a:r>
          </a:p>
        </p:txBody>
      </p:sp>
    </p:spTree>
    <p:extLst>
      <p:ext uri="{BB962C8B-B14F-4D97-AF65-F5344CB8AC3E}">
        <p14:creationId xmlns:p14="http://schemas.microsoft.com/office/powerpoint/2010/main" val="482684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B1639-B2FD-D773-3D2F-CD2C6887BB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F5B56-D153-C6AD-8A65-2ECE415C6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Ranges and Views</a:t>
            </a:r>
          </a:p>
        </p:txBody>
      </p:sp>
    </p:spTree>
    <p:extLst>
      <p:ext uri="{BB962C8B-B14F-4D97-AF65-F5344CB8AC3E}">
        <p14:creationId xmlns:p14="http://schemas.microsoft.com/office/powerpoint/2010/main" val="339893832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4C932-3C07-8F18-7C18-7ACFD7A6D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Ranges are a </a:t>
            </a:r>
            <a:r>
              <a:rPr lang="en-US">
                <a:solidFill>
                  <a:srgbClr val="D73A48"/>
                </a:solidFill>
              </a:rPr>
              <a:t>new version</a:t>
            </a:r>
            <a:r>
              <a:rPr lang="en-US"/>
              <a:t> of the STL</a:t>
            </a:r>
          </a:p>
        </p:txBody>
      </p:sp>
    </p:spTree>
    <p:extLst>
      <p:ext uri="{BB962C8B-B14F-4D97-AF65-F5344CB8AC3E}">
        <p14:creationId xmlns:p14="http://schemas.microsoft.com/office/powerpoint/2010/main" val="90263098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1BA67-8460-15BC-4058-DECDCEAB0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621FE-96B3-3B25-BB0B-13D2F785D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1651000" algn="l"/>
              </a:tabLst>
            </a:pPr>
            <a:r>
              <a:rPr lang="en-US" sz="3000">
                <a:solidFill>
                  <a:srgbClr val="D73A48"/>
                </a:solidFill>
              </a:rPr>
              <a:t>Definition:</a:t>
            </a:r>
            <a:r>
              <a:rPr lang="en-US" sz="3000">
                <a:solidFill>
                  <a:srgbClr val="C00000"/>
                </a:solidFill>
              </a:rPr>
              <a:t> </a:t>
            </a:r>
            <a:r>
              <a:rPr lang="en-US" sz="3000" b="0"/>
              <a:t>A range is anything with a </a:t>
            </a:r>
            <a:r>
              <a:rPr lang="en-US" sz="3000" b="0">
                <a:solidFill>
                  <a:srgbClr val="D73A48"/>
                </a:solidFill>
              </a:rPr>
              <a:t>begin</a:t>
            </a:r>
            <a:r>
              <a:rPr lang="en-US" sz="3000" b="0"/>
              <a:t> and </a:t>
            </a:r>
            <a:r>
              <a:rPr lang="en-US" sz="3000" b="0">
                <a:solidFill>
                  <a:srgbClr val="D73A48"/>
                </a:solidFill>
              </a:rPr>
              <a:t>end</a:t>
            </a:r>
            <a:endParaRPr lang="en-US" sz="3000" b="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17339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15CAF-EB23-3066-F2C8-5DA2E9905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a range?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C5B11-1818-A965-9666-726346906B6F}"/>
              </a:ext>
            </a:extLst>
          </p:cNvPr>
          <p:cNvSpPr txBox="1">
            <a:spLocks/>
          </p:cNvSpPr>
          <p:nvPr/>
        </p:nvSpPr>
        <p:spPr>
          <a:xfrm>
            <a:off x="1652337" y="1709021"/>
            <a:ext cx="2967789" cy="6461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std::vector&lt;T&gt;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CBED060-3E12-2C06-BCB8-1DBC572C2970}"/>
              </a:ext>
            </a:extLst>
          </p:cNvPr>
          <p:cNvCxnSpPr>
            <a:cxnSpLocks/>
            <a:stCxn id="2" idx="0"/>
          </p:cNvCxnSpPr>
          <p:nvPr/>
        </p:nvCxnSpPr>
        <p:spPr>
          <a:xfrm rot="16200000" flipV="1">
            <a:off x="4851355" y="1800860"/>
            <a:ext cx="1013416" cy="1475874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A5ABA0B-9599-0826-7A90-1E31E1A5E70D}"/>
              </a:ext>
            </a:extLst>
          </p:cNvPr>
          <p:cNvSpPr txBox="1">
            <a:spLocks/>
          </p:cNvSpPr>
          <p:nvPr/>
        </p:nvSpPr>
        <p:spPr>
          <a:xfrm>
            <a:off x="2638926" y="4825910"/>
            <a:ext cx="2967789" cy="6461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std::map&lt;K, V&gt;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A35378C-BFBB-6F6C-C40D-68B6A42DEF01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 rot="5400000">
            <a:off x="4602703" y="3332613"/>
            <a:ext cx="1013416" cy="1973179"/>
          </a:xfrm>
          <a:prstGeom prst="curvedConnector3">
            <a:avLst>
              <a:gd name="adj1" fmla="val 50000"/>
            </a:avLst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78E1E57-7887-F807-CFF4-0C4596CD3BCD}"/>
              </a:ext>
            </a:extLst>
          </p:cNvPr>
          <p:cNvSpPr txBox="1">
            <a:spLocks/>
          </p:cNvSpPr>
          <p:nvPr/>
        </p:nvSpPr>
        <p:spPr>
          <a:xfrm>
            <a:off x="6368047" y="5516258"/>
            <a:ext cx="2967789" cy="6461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std::set&lt;K&gt;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1D260C3-A4E5-08AA-CE87-87F8C4EE0D16}"/>
              </a:ext>
            </a:extLst>
          </p:cNvPr>
          <p:cNvCxnSpPr>
            <a:cxnSpLocks/>
            <a:stCxn id="2" idx="2"/>
            <a:endCxn id="12" idx="0"/>
          </p:cNvCxnSpPr>
          <p:nvPr/>
        </p:nvCxnSpPr>
        <p:spPr>
          <a:xfrm rot="16200000" flipH="1">
            <a:off x="6122089" y="3786405"/>
            <a:ext cx="1703764" cy="1755942"/>
          </a:xfrm>
          <a:prstGeom prst="curvedConnector3">
            <a:avLst>
              <a:gd name="adj1" fmla="val 50000"/>
            </a:avLst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2483A60-4965-0F8A-EC01-B1599FE98B15}"/>
              </a:ext>
            </a:extLst>
          </p:cNvPr>
          <p:cNvSpPr txBox="1">
            <a:spLocks/>
          </p:cNvSpPr>
          <p:nvPr/>
        </p:nvSpPr>
        <p:spPr>
          <a:xfrm>
            <a:off x="5461667" y="1278954"/>
            <a:ext cx="4019218" cy="6461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</a:t>
            </a:r>
            <a:r>
              <a:rPr lang="en-US" sz="2000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&lt;K,V&gt;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19BD74F-039B-96F2-482D-3752984DE6C0}"/>
              </a:ext>
            </a:extLst>
          </p:cNvPr>
          <p:cNvCxnSpPr>
            <a:cxnSpLocks/>
            <a:stCxn id="2" idx="0"/>
            <a:endCxn id="15" idx="2"/>
          </p:cNvCxnSpPr>
          <p:nvPr/>
        </p:nvCxnSpPr>
        <p:spPr>
          <a:xfrm rot="5400000" flipH="1" flipV="1">
            <a:off x="6223431" y="1797660"/>
            <a:ext cx="1120415" cy="1375276"/>
          </a:xfrm>
          <a:prstGeom prst="curvedConnector3">
            <a:avLst>
              <a:gd name="adj1" fmla="val 50000"/>
            </a:avLst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DE0A940-634C-3580-B2D6-FDA80154B667}"/>
              </a:ext>
            </a:extLst>
          </p:cNvPr>
          <p:cNvSpPr txBox="1">
            <a:spLocks/>
          </p:cNvSpPr>
          <p:nvPr/>
        </p:nvSpPr>
        <p:spPr>
          <a:xfrm>
            <a:off x="8685463" y="2878080"/>
            <a:ext cx="2967789" cy="110184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Your own custom type with a </a:t>
            </a:r>
            <a:r>
              <a:rPr lang="en-US" sz="200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and </a:t>
            </a:r>
            <a:r>
              <a:rPr lang="en-US" sz="200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580DE54-DD6F-C55B-6827-D3DDAB1E2FB9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8053137" y="3429000"/>
            <a:ext cx="632326" cy="0"/>
          </a:xfrm>
          <a:prstGeom prst="straightConnector1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466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2" grpId="0" animBg="1"/>
      <p:bldP spid="15" grpId="0" animBg="1"/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A1932-CC98-5594-F296-EEE164C04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Wait… why pass in iterators to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27731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E680B-AD3E-9030-D5D1-A48EB960D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why did we pass iterators to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45908-ECAB-D3E0-1571-1899B717C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'a'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'b'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'd'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'e’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A5693-F35D-FEC5-3161-79F0AC633BE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It allows us to find in a subrange! But most of the time, we don’t need to.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8E7F87-CE77-F162-B782-8C9EF3DBAD22}"/>
              </a:ext>
            </a:extLst>
          </p:cNvPr>
          <p:cNvSpPr txBox="1">
            <a:spLocks/>
          </p:cNvSpPr>
          <p:nvPr/>
        </p:nvSpPr>
        <p:spPr>
          <a:xfrm>
            <a:off x="4459705" y="4620126"/>
            <a:ext cx="6160170" cy="13929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 we really care about iterators here?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 just wanted to search the entire container!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6E19FD7-A4F5-1F39-1A26-BBAFD59145A2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7299158" y="4010526"/>
            <a:ext cx="240632" cy="60960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2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3C76C-207D-FE22-3E38-824A34CE1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094C8-47F0-99DF-A20F-455C88C61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Range algorithms operate on </a:t>
            </a:r>
            <a:r>
              <a:rPr lang="en-US">
                <a:solidFill>
                  <a:srgbClr val="D73A48"/>
                </a:solidFill>
              </a:rPr>
              <a:t>ranges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CD22B-8E29-2648-1204-74436E062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'a'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'b'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'd'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'e’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(v,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93631A-1403-04D8-4C00-5FC795B5EEB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STD ranges provides new versions of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&lt;algorithm&gt;</a:t>
            </a:r>
            <a:r>
              <a:rPr lang="en-US"/>
              <a:t> for ranges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418AC6-372B-AADF-6F11-F953CB23A7E7}"/>
              </a:ext>
            </a:extLst>
          </p:cNvPr>
          <p:cNvSpPr txBox="1">
            <a:spLocks/>
          </p:cNvSpPr>
          <p:nvPr/>
        </p:nvSpPr>
        <p:spPr>
          <a:xfrm>
            <a:off x="4459705" y="4763131"/>
            <a:ext cx="3609476" cy="11069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Look! I can pass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here because it is a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BAA183-97BA-C81E-9CB0-DFFA509DA0F8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6264443" y="3930316"/>
            <a:ext cx="473241" cy="83281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1399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774FCF-725A-4D6D-3F45-A958BD3FB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DB575-A514-5130-447D-D4074B61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Range algorithms operate on </a:t>
            </a:r>
            <a:r>
              <a:rPr lang="en-US">
                <a:solidFill>
                  <a:srgbClr val="D73A48"/>
                </a:solidFill>
              </a:rPr>
              <a:t>ranges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6F29D-47B9-3F43-3878-869BD7550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::vector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'a'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'b'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'd'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'e'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Search from 'b' to 'd’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last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sz="24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(first, last, </a:t>
            </a:r>
            <a:r>
              <a:rPr lang="en-US" sz="24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'c'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3B2AD-74EA-7279-6698-D3032403772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We can still work with iterators if we need to</a:t>
            </a:r>
          </a:p>
        </p:txBody>
      </p:sp>
    </p:spTree>
    <p:extLst>
      <p:ext uri="{BB962C8B-B14F-4D97-AF65-F5344CB8AC3E}">
        <p14:creationId xmlns:p14="http://schemas.microsoft.com/office/powerpoint/2010/main" val="5413765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AF67D3-8302-4F20-F250-2FD0F2F1B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There are range equivalents of most of the STL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&lt;algorithm&gt;</a:t>
            </a:r>
            <a:r>
              <a:rPr lang="en-US"/>
              <a:t> library</a:t>
            </a:r>
          </a:p>
          <a:p>
            <a:r>
              <a:rPr lang="en-US"/>
              <a:t>These are very new! </a:t>
            </a:r>
            <a:r>
              <a:rPr lang="en-US">
                <a:solidFill>
                  <a:srgbClr val="D73A48"/>
                </a:solidFill>
              </a:rPr>
              <a:t>C++20/23/26 </a:t>
            </a:r>
            <a:r>
              <a:rPr lang="en-US"/>
              <a:t>and beyond!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EB8A7A-4E09-7C8D-A71D-4E0EBD407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Ranges: The STL v2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0DDAA5-E730-331C-F91D-9E0E43ABEA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7251"/>
          <a:stretch/>
        </p:blipFill>
        <p:spPr>
          <a:xfrm>
            <a:off x="1447262" y="2823410"/>
            <a:ext cx="3230973" cy="361749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F42946-043A-4E49-F739-7CC7A1982C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1770"/>
          <a:stretch/>
        </p:blipFill>
        <p:spPr>
          <a:xfrm>
            <a:off x="5282790" y="2978356"/>
            <a:ext cx="2547548" cy="330760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800C0F-D0A5-D9ED-D6F6-6EE0A59E63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8963"/>
          <a:stretch/>
        </p:blipFill>
        <p:spPr>
          <a:xfrm>
            <a:off x="8434892" y="2882104"/>
            <a:ext cx="2547548" cy="350010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317520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73F5B-B3CA-A918-E6AD-82C41C04A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Range algorithms are </a:t>
            </a:r>
            <a:r>
              <a:rPr lang="en-US">
                <a:solidFill>
                  <a:srgbClr val="D73A48"/>
                </a:solidFill>
              </a:rPr>
              <a:t>constrained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9363E-37E9-5A01-B45F-F6A4547DD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input_range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ranges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::range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input_iterator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iterator_t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 err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input_range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Proj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identity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 err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borrowed_iterator_t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 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value,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Proj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proj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{} 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C0796A-9E09-3BCF-B2CB-ACC8869878B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/>
          </a:bodyPr>
          <a:lstStyle/>
          <a:p>
            <a:pPr marL="12700" indent="0">
              <a:buNone/>
            </a:pPr>
            <a:r>
              <a:rPr lang="en-US"/>
              <a:t>That just means they make use of the new STL </a:t>
            </a:r>
            <a:r>
              <a:rPr lang="en-US">
                <a:solidFill>
                  <a:srgbClr val="D73A48"/>
                </a:solidFill>
              </a:rPr>
              <a:t>concepts</a:t>
            </a:r>
            <a:r>
              <a:rPr lang="en-US"/>
              <a:t>! Remember them?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82C4B8-F41B-563E-DCB0-0A11C5A3A5DD}"/>
              </a:ext>
            </a:extLst>
          </p:cNvPr>
          <p:cNvSpPr txBox="1">
            <a:spLocks/>
          </p:cNvSpPr>
          <p:nvPr/>
        </p:nvSpPr>
        <p:spPr>
          <a:xfrm>
            <a:off x="6312568" y="2085493"/>
            <a:ext cx="5702968" cy="50064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range has a begin and end!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sym typeface="Wingdings" pitchFamily="2" charset="2"/>
              </a:rPr>
              <a:t>:)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46DAC10-F028-B7B6-CDA4-3B9793C163A6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4760494" y="2335815"/>
            <a:ext cx="1552074" cy="29844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4D15998-0BF0-F878-FFEF-6ECFD8304998}"/>
              </a:ext>
            </a:extLst>
          </p:cNvPr>
          <p:cNvSpPr txBox="1">
            <a:spLocks/>
          </p:cNvSpPr>
          <p:nvPr/>
        </p:nvSpPr>
        <p:spPr>
          <a:xfrm>
            <a:off x="6312568" y="3156900"/>
            <a:ext cx="5702968" cy="75737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An input range is a range using an input iterator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169BCBB-9C45-3E04-1EF7-1B9E9595BC15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4760494" y="3535587"/>
            <a:ext cx="1552074" cy="29844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26B4D8F9-5536-7FE0-7866-BB778FBF63E8}"/>
              </a:ext>
            </a:extLst>
          </p:cNvPr>
          <p:cNvSpPr txBox="1">
            <a:spLocks/>
          </p:cNvSpPr>
          <p:nvPr/>
        </p:nvSpPr>
        <p:spPr>
          <a:xfrm>
            <a:off x="6312568" y="5427697"/>
            <a:ext cx="5702968" cy="115526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I’ve cut out some of the code here, but notice that ranges find uses </a:t>
            </a:r>
            <a:r>
              <a:rPr lang="en-US" sz="2000" b="1"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!! 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CC98E9C-02C4-19C3-49B4-A73D88B72D37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4760494" y="5426134"/>
            <a:ext cx="1552074" cy="57919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894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 animBg="1"/>
      <p:bldP spid="21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4396E0-850D-098A-9CD0-32D683EDA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9C916CE-70B6-D9EB-1D78-7FDAA578A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Ranges use concepts! Better error messages, what’s not to like?</a:t>
            </a:r>
          </a:p>
          <a:p>
            <a:r>
              <a:rPr lang="en-US"/>
              <a:t>We can pass entire containers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0BE2BC-B683-A422-18B7-F4FBAAAAD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Ranges</a:t>
            </a:r>
            <a:r>
              <a:rPr lang="en-US"/>
              <a:t> Recap</a:t>
            </a:r>
          </a:p>
        </p:txBody>
      </p:sp>
    </p:spTree>
    <p:extLst>
      <p:ext uri="{BB962C8B-B14F-4D97-AF65-F5344CB8AC3E}">
        <p14:creationId xmlns:p14="http://schemas.microsoft.com/office/powerpoint/2010/main" val="342502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658183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FFEA0B-CDDC-AA3D-1BEC-3D2A3D3DF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Ranges use concepts! Better error messages, what’s not to like?</a:t>
            </a:r>
          </a:p>
          <a:p>
            <a:r>
              <a:rPr lang="en-US"/>
              <a:t>We can pass entire containers</a:t>
            </a:r>
          </a:p>
          <a:p>
            <a:r>
              <a:rPr lang="en-US" b="1" i="1"/>
              <a:t>Okay… is that it? </a:t>
            </a:r>
            <a:r>
              <a:rPr lang="en-US" sz="3200" b="1" i="1"/>
              <a:t>👁👁</a:t>
            </a:r>
            <a:r>
              <a:rPr lang="en-US" b="1" i="1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DB3712-6EB0-C8CD-990B-3A6286B3F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Ranges</a:t>
            </a:r>
            <a:r>
              <a:rPr lang="en-US"/>
              <a:t> Recap</a:t>
            </a:r>
          </a:p>
        </p:txBody>
      </p:sp>
    </p:spTree>
    <p:extLst>
      <p:ext uri="{BB962C8B-B14F-4D97-AF65-F5344CB8AC3E}">
        <p14:creationId xmlns:p14="http://schemas.microsoft.com/office/powerpoint/2010/main" val="140618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33426-03EA-9563-1E24-AC3E86369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Views: </a:t>
            </a:r>
            <a:r>
              <a:rPr lang="en-US"/>
              <a:t>a way to compose algorithms</a:t>
            </a:r>
          </a:p>
        </p:txBody>
      </p:sp>
    </p:spTree>
    <p:extLst>
      <p:ext uri="{BB962C8B-B14F-4D97-AF65-F5344CB8AC3E}">
        <p14:creationId xmlns:p14="http://schemas.microsoft.com/office/powerpoint/2010/main" val="341932617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29BA1-AAB1-B309-9E82-2859B14D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8A695-81F1-E534-E99E-842BFEA2A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1651000" algn="l"/>
              </a:tabLst>
            </a:pPr>
            <a:r>
              <a:rPr lang="en-US" sz="3000">
                <a:solidFill>
                  <a:srgbClr val="D73A48"/>
                </a:solidFill>
              </a:rPr>
              <a:t>Definition:</a:t>
            </a:r>
            <a:r>
              <a:rPr lang="en-US" sz="3000">
                <a:solidFill>
                  <a:srgbClr val="C00000"/>
                </a:solidFill>
              </a:rPr>
              <a:t> </a:t>
            </a:r>
            <a:r>
              <a:rPr lang="en-US" sz="3000" b="0"/>
              <a:t>A view is a range that </a:t>
            </a:r>
            <a:r>
              <a:rPr lang="en-US" sz="3000" b="0" i="1"/>
              <a:t>lazily</a:t>
            </a:r>
            <a:r>
              <a:rPr lang="en-US" sz="3000" b="0"/>
              <a:t> adapts another range</a:t>
            </a:r>
            <a:endParaRPr lang="en-US" sz="3000" b="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799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4FB52-59D8-801E-C95C-718BA83DD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alternative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ECF8-8345-2FEE-1A46-8A058CCA9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value)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end;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::string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"seven"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(v,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3FCAC9-43BE-8747-B138-DA3A0A04C53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We could have passed the whole container to find. Why not?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CD8C624-20A4-F3C0-08F8-C90810A9E8AA}"/>
              </a:ext>
            </a:extLst>
          </p:cNvPr>
          <p:cNvSpPr txBox="1">
            <a:spLocks/>
          </p:cNvSpPr>
          <p:nvPr/>
        </p:nvSpPr>
        <p:spPr>
          <a:xfrm>
            <a:off x="8388329" y="3706196"/>
            <a:ext cx="3687556" cy="124097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Advantage: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Now the caller doesn’t have to worry about begin and end!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9889F03-5A1D-92C4-4EBD-DB2248C7E6E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584371" y="4326682"/>
            <a:ext cx="2803958" cy="74483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592BCE-2FD9-BB6D-B6A1-C23D58ADDB94}"/>
              </a:ext>
            </a:extLst>
          </p:cNvPr>
          <p:cNvSpPr txBox="1">
            <a:spLocks/>
          </p:cNvSpPr>
          <p:nvPr/>
        </p:nvSpPr>
        <p:spPr>
          <a:xfrm>
            <a:off x="5584371" y="5788088"/>
            <a:ext cx="6491514" cy="88273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std::vector&lt;std::string&gt;</a:t>
            </a:r>
          </a:p>
          <a:p>
            <a:r>
              <a:rPr lang="en-US" sz="20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std::string</a:t>
            </a:r>
          </a:p>
        </p:txBody>
      </p:sp>
    </p:spTree>
    <p:extLst>
      <p:ext uri="{BB962C8B-B14F-4D97-AF65-F5344CB8AC3E}">
        <p14:creationId xmlns:p14="http://schemas.microsoft.com/office/powerpoint/2010/main" val="188670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B8A49-C0FE-7CD1-64AF-36AFE69B3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Filter and transform in the old STL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71494-D83E-53E4-F23D-91545CD12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'a'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'b'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'c'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'd'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'e'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Filter -- Get only the vowels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copy_if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back_inserter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(f),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Transform -- Convert to uppercase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back_inserter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(t),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{ 'A', 'E' }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51305-9234-81AC-505A-1425F95FE0A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This code is a bit awkward in the current STL</a:t>
            </a:r>
          </a:p>
        </p:txBody>
      </p:sp>
    </p:spTree>
    <p:extLst>
      <p:ext uri="{BB962C8B-B14F-4D97-AF65-F5344CB8AC3E}">
        <p14:creationId xmlns:p14="http://schemas.microsoft.com/office/powerpoint/2010/main" val="429149654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5995D-9040-0B68-C39A-955F11DD7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Filter and transform with </a:t>
            </a:r>
            <a:r>
              <a:rPr lang="en-US">
                <a:solidFill>
                  <a:srgbClr val="D73A48"/>
                </a:solidFill>
              </a:rPr>
              <a:t>views</a:t>
            </a:r>
            <a:r>
              <a:rPr lang="en-US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ECC2A-9845-232D-B0A7-64DFD83D7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7030A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letters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  <a:r>
              <a:rPr lang="en-US" sz="2400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'a'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'b'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'c'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'd'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'e’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filter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(letters,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(f,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vowelUpper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&gt;&gt;(t);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2645D-B758-2B9A-10EB-17D22E59A95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Autofit/>
          </a:bodyPr>
          <a:lstStyle/>
          <a:p>
            <a:pPr marL="12700" indent="0">
              <a:buNone/>
            </a:pPr>
            <a:r>
              <a:rPr lang="en-US" sz="2300"/>
              <a:t>A </a:t>
            </a:r>
            <a:r>
              <a:rPr lang="en-US" sz="2300" b="1">
                <a:solidFill>
                  <a:srgbClr val="D73A48"/>
                </a:solidFill>
              </a:rPr>
              <a:t>view</a:t>
            </a:r>
            <a:r>
              <a:rPr lang="en-US" sz="2300"/>
              <a:t> is a range that lazily transforms its underlying range, one element at a time</a:t>
            </a:r>
          </a:p>
        </p:txBody>
      </p:sp>
    </p:spTree>
    <p:extLst>
      <p:ext uri="{BB962C8B-B14F-4D97-AF65-F5344CB8AC3E}">
        <p14:creationId xmlns:p14="http://schemas.microsoft.com/office/powerpoint/2010/main" val="21266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0641D-41B8-BF4B-1FDF-829507812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Views are </a:t>
            </a:r>
            <a:r>
              <a:rPr lang="en-US">
                <a:solidFill>
                  <a:srgbClr val="D73A48"/>
                </a:solidFill>
              </a:rPr>
              <a:t>composable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80745-CF71-E43D-877D-2B2944618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filter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(letters,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</a:t>
            </a:r>
            <a:r>
              <a:rPr lang="en-US" sz="2400" b="1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</a:t>
            </a:r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 view! It takes an underlying range </a:t>
            </a:r>
            <a:r>
              <a:rPr lang="en-US" sz="2400" b="1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letters</a:t>
            </a:r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and yields a new range </a:t>
            </a:r>
            <a:r>
              <a:rPr lang="en-US" sz="2400" b="1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with only vowels</a:t>
            </a:r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</a:t>
            </a:r>
            <a:endParaRPr lang="en-US" sz="2400" dirty="0">
              <a:solidFill>
                <a:srgbClr val="626B74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(f,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</a:t>
            </a:r>
            <a:r>
              <a:rPr lang="en-US" sz="2400" b="1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 view! It takes an underlying range </a:t>
            </a:r>
            <a:r>
              <a:rPr lang="en-US" sz="2400" b="1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</a:t>
            </a:r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and yields a new range </a:t>
            </a:r>
            <a:r>
              <a:rPr lang="en-US" sz="2400" b="1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with uppercase chars</a:t>
            </a:r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</a:t>
            </a:r>
            <a:endParaRPr lang="en-US" sz="2400" b="0" dirty="0">
              <a:solidFill>
                <a:srgbClr val="626B74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vowelUpper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&gt;&gt;(t);</a:t>
            </a:r>
          </a:p>
          <a:p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Here we materialize the view into a vector! </a:t>
            </a:r>
          </a:p>
          <a:p>
            <a:r>
              <a:rPr lang="en-US" sz="2400" dirty="0">
                <a:solidFill>
                  <a:srgbClr val="626B74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</a:t>
            </a:r>
            <a:r>
              <a:rPr lang="en-US" sz="2400" b="1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Nothing actually happens until this line!</a:t>
            </a:r>
            <a:endParaRPr lang="en-US" sz="2400" b="1" dirty="0">
              <a:solidFill>
                <a:srgbClr val="D73A48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513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51181-BA9E-9065-86F1-C0AB63F37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55F06-C489-F06D-CF13-6963B92B2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 chain views together use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operator|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23D4F-535C-F39E-8C15-F82BF0721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::vector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letters 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  <a:r>
              <a:rPr lang="en-US" sz="2800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sz="2800" b="0" dirty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a'</a:t>
            </a:r>
            <a:r>
              <a:rPr lang="en-US" sz="2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800" b="0" dirty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'b'</a:t>
            </a:r>
            <a:r>
              <a:rPr lang="en-US" sz="2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800" b="0" dirty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'c'</a:t>
            </a:r>
            <a:r>
              <a:rPr lang="en-US" sz="2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800" b="0" dirty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'd'</a:t>
            </a:r>
            <a:r>
              <a:rPr lang="en-US" sz="2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800" b="0" dirty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'e</a:t>
            </a:r>
            <a:r>
              <a:rPr lang="en-US" sz="2800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::vector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upperVowel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letters</a:t>
            </a:r>
          </a:p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|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filter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|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|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&gt;&gt;();</a:t>
            </a:r>
          </a:p>
          <a:p>
            <a:endParaRPr lang="en-US" sz="2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</a:t>
            </a:r>
            <a:r>
              <a:rPr lang="en-US" sz="2800" b="0" dirty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upperVowel</a:t>
            </a:r>
            <a:r>
              <a:rPr lang="en-US" sz="2800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</a:t>
            </a:r>
            <a:r>
              <a:rPr lang="en-US" sz="2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'A', 'E' }</a:t>
            </a:r>
            <a:endParaRPr lang="en-US" sz="2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34727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A86CC-E47A-D2E5-45C4-142D3CBDD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Remember: range algorithms are </a:t>
            </a:r>
            <a:r>
              <a:rPr lang="en-US">
                <a:solidFill>
                  <a:srgbClr val="D73A48"/>
                </a:solidFill>
              </a:rPr>
              <a:t>eager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F510F-4120-C7AB-4F92-5D0D995C5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This actually sorts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RIGHT NOWWW!!!! 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sort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(v);</a:t>
            </a:r>
          </a:p>
          <a:p>
            <a:endParaRPr lang="en-US" sz="24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D0C57B-3448-C82A-10D7-E638C7BD10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std::ranges</a:t>
            </a:r>
            <a:r>
              <a:rPr lang="en-US"/>
              <a:t> are a reskin of the old STL algorithms</a:t>
            </a:r>
          </a:p>
        </p:txBody>
      </p:sp>
      <p:pic>
        <p:nvPicPr>
          <p:cNvPr id="2050" name="Picture 2" descr="Get to tha choppa!: Arnold's finest five films">
            <a:extLst>
              <a:ext uri="{FF2B5EF4-FFF2-40B4-BE49-F238E27FC236}">
                <a16:creationId xmlns:a16="http://schemas.microsoft.com/office/drawing/2014/main" id="{16E8579C-411B-8BC0-20B2-2BA3B7094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0421" y="3055167"/>
            <a:ext cx="2949074" cy="221180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25238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9F729-C46F-33C8-64AA-B08F8A48E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CFFFC-0D57-FBAA-59A8-B38B9C3DA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Remember: views are </a:t>
            </a:r>
            <a:r>
              <a:rPr lang="en-US">
                <a:solidFill>
                  <a:srgbClr val="D73A48"/>
                </a:solidFill>
              </a:rPr>
              <a:t>lazy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A2A99-A7F5-3FBF-7222-496D9C1BE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view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 </a:t>
            </a:r>
            <a:r>
              <a:rPr 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letters</a:t>
            </a: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|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filter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|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::vector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&lt;char&gt;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upperVowel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</a:p>
          <a:p>
            <a:r>
              <a:rPr lang="en-US" sz="24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&gt;&gt;(view);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4DC25C-6765-9E65-C761-60F39A35296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std::ranges::views</a:t>
            </a:r>
            <a:r>
              <a:rPr lang="en-US"/>
              <a:t> are a lazy way of composing algorithms</a:t>
            </a:r>
          </a:p>
        </p:txBody>
      </p:sp>
      <p:pic>
        <p:nvPicPr>
          <p:cNvPr id="1026" name="Picture 2" descr="Lazy Memes">
            <a:extLst>
              <a:ext uri="{FF2B5EF4-FFF2-40B4-BE49-F238E27FC236}">
                <a16:creationId xmlns:a16="http://schemas.microsoft.com/office/drawing/2014/main" id="{4E1C3625-C29F-44F2-8EBF-52724B2E6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4557" y="2897415"/>
            <a:ext cx="3175000" cy="256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677939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p-Down Arrow 5">
            <a:extLst>
              <a:ext uri="{FF2B5EF4-FFF2-40B4-BE49-F238E27FC236}">
                <a16:creationId xmlns:a16="http://schemas.microsoft.com/office/drawing/2014/main" id="{672D0393-045C-D42F-4EB0-5889FDD2FDD8}"/>
              </a:ext>
            </a:extLst>
          </p:cNvPr>
          <p:cNvSpPr/>
          <p:nvPr/>
        </p:nvSpPr>
        <p:spPr>
          <a:xfrm>
            <a:off x="5662863" y="3821653"/>
            <a:ext cx="898358" cy="1176217"/>
          </a:xfrm>
          <a:prstGeom prst="up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F6CCF3-D7F2-645F-AEAD-AC68BD3A6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 tip: </a:t>
            </a:r>
            <a:r>
              <a:rPr lang="en-US">
                <a:solidFill>
                  <a:srgbClr val="D73A48"/>
                </a:solidFill>
              </a:rPr>
              <a:t>Views</a:t>
            </a:r>
            <a:r>
              <a:rPr lang="en-US"/>
              <a:t> are like Python </a:t>
            </a:r>
            <a:r>
              <a:rPr lang="en-US">
                <a:solidFill>
                  <a:srgbClr val="D73A48"/>
                </a:solidFill>
              </a:rPr>
              <a:t>generators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8195-EB4D-0F40-7BC6-3BF5FD183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113168"/>
            <a:ext cx="11404600" cy="1906134"/>
          </a:xfrm>
        </p:spPr>
        <p:txBody>
          <a:bodyPr anchor="ctr"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view </a:t>
            </a:r>
            <a:r>
              <a:rPr lang="en-US" sz="20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 </a:t>
            </a:r>
            <a:r>
              <a:rPr 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letters</a:t>
            </a:r>
          </a:p>
          <a:p>
            <a:pPr>
              <a:lnSpc>
                <a:spcPct val="110000"/>
              </a:lnSpc>
            </a:pPr>
            <a:r>
              <a:rPr lang="en-US" sz="20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|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filter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z="20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|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views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toupper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b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 dirty="0">
                <a:solidFill>
                  <a:srgbClr val="D73A4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upperVowel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 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ranges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</a:t>
            </a:r>
            <a:r>
              <a:rPr lang="en-US" sz="20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&gt;&gt;(view);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0EABB0-DCB3-035A-F833-5B56961268D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This code in C++ works </a:t>
            </a:r>
            <a:r>
              <a:rPr lang="en-US" i="1"/>
              <a:t>exactly the same</a:t>
            </a:r>
            <a:r>
              <a:rPr lang="en-US"/>
              <a:t> as this Python code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4EBA972-E4D5-497C-E495-CEAC1B5D5A34}"/>
              </a:ext>
            </a:extLst>
          </p:cNvPr>
          <p:cNvSpPr txBox="1">
            <a:spLocks/>
          </p:cNvSpPr>
          <p:nvPr/>
        </p:nvSpPr>
        <p:spPr>
          <a:xfrm>
            <a:off x="393700" y="4779858"/>
            <a:ext cx="11404600" cy="151227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(l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letters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isVowel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(l)) 	</a:t>
            </a:r>
            <a:r>
              <a:rPr lang="en-US" sz="2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 Lazy evaluation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view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upper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l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view) 				</a:t>
            </a:r>
            <a:r>
              <a:rPr lang="en-US" sz="2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# Lazy evaluation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upperVowel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list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(view)</a:t>
            </a:r>
          </a:p>
        </p:txBody>
      </p:sp>
    </p:spTree>
    <p:extLst>
      <p:ext uri="{BB962C8B-B14F-4D97-AF65-F5344CB8AC3E}">
        <p14:creationId xmlns:p14="http://schemas.microsoft.com/office/powerpoint/2010/main" val="387457488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109198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A203-853F-0E0F-9384-A74F3D312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would Soundex with </a:t>
            </a:r>
            <a:r>
              <a:rPr lang="en-US">
                <a:solidFill>
                  <a:srgbClr val="D73A48"/>
                </a:solidFill>
              </a:rPr>
              <a:t>views</a:t>
            </a:r>
            <a:r>
              <a:rPr lang="en-US"/>
              <a:t> look like?</a:t>
            </a:r>
          </a:p>
        </p:txBody>
      </p:sp>
    </p:spTree>
    <p:extLst>
      <p:ext uri="{BB962C8B-B14F-4D97-AF65-F5344CB8AC3E}">
        <p14:creationId xmlns:p14="http://schemas.microsoft.com/office/powerpoint/2010/main" val="353023244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54AC45-6B77-8A3C-6F77-DFD985912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Why you might like ranges/views?</a:t>
            </a:r>
          </a:p>
          <a:p>
            <a:pPr lvl="1"/>
            <a:r>
              <a:rPr lang="en-US"/>
              <a:t>✅ Worry less about iterators</a:t>
            </a:r>
          </a:p>
          <a:p>
            <a:pPr lvl="1"/>
            <a:r>
              <a:rPr lang="en-US"/>
              <a:t>✅ Constrained algorithms mean better error messages</a:t>
            </a:r>
          </a:p>
          <a:p>
            <a:pPr lvl="1"/>
            <a:r>
              <a:rPr lang="en-US"/>
              <a:t>✅ Super readable, functional syntax</a:t>
            </a:r>
          </a:p>
          <a:p>
            <a:r>
              <a:rPr lang="en-US"/>
              <a:t>Why you might dislike ranges/views?</a:t>
            </a:r>
          </a:p>
          <a:p>
            <a:pPr lvl="1"/>
            <a:r>
              <a:rPr lang="en-US"/>
              <a:t>❌ They are extremely new, not fully feature complete yet</a:t>
            </a:r>
          </a:p>
          <a:p>
            <a:pPr lvl="1"/>
            <a:r>
              <a:rPr lang="en-US"/>
              <a:t>❌ Lack of compiler support</a:t>
            </a:r>
          </a:p>
          <a:p>
            <a:pPr lvl="1"/>
            <a:r>
              <a:rPr lang="en-US"/>
              <a:t>❌ Loss of performance compared to hand-coded version</a:t>
            </a:r>
          </a:p>
          <a:p>
            <a:pPr lvl="1">
              <a:buFont typeface="Wingdings" pitchFamily="2" charset="2"/>
              <a:buChar char="§"/>
            </a:pPr>
            <a:r>
              <a:rPr lang="en-US"/>
              <a:t>ℹ️ For more info, see </a:t>
            </a:r>
            <a:r>
              <a:rPr lang="en-US">
                <a:hlinkClick r:id="rId3"/>
              </a:rPr>
              <a:t>The Terrible Problem of Incrementing a Smart Iterator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43DC29-D9C7-AE1D-2E58-FC4C21680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Ranges and view</a:t>
            </a:r>
            <a:r>
              <a:rPr lang="en-US"/>
              <a:t> recap</a:t>
            </a:r>
          </a:p>
        </p:txBody>
      </p:sp>
    </p:spTree>
    <p:extLst>
      <p:ext uri="{BB962C8B-B14F-4D97-AF65-F5344CB8AC3E}">
        <p14:creationId xmlns:p14="http://schemas.microsoft.com/office/powerpoint/2010/main" val="3413612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Office Theme">
  <a:themeElements>
    <a:clrScheme name="CS106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8B6FF"/>
      </a:accent1>
      <a:accent2>
        <a:srgbClr val="FF5757"/>
      </a:accent2>
      <a:accent3>
        <a:srgbClr val="FFBD59"/>
      </a:accent3>
      <a:accent4>
        <a:srgbClr val="7ED957"/>
      </a:accent4>
      <a:accent5>
        <a:srgbClr val="FF4487"/>
      </a:accent5>
      <a:accent6>
        <a:srgbClr val="4EA72E"/>
      </a:accent6>
      <a:hlink>
        <a:srgbClr val="467886"/>
      </a:hlink>
      <a:folHlink>
        <a:srgbClr val="96607D"/>
      </a:folHlink>
    </a:clrScheme>
    <a:fontScheme name="Open Sans">
      <a:majorFont>
        <a:latin typeface="Open Sans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Open Sans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5384</Words>
  <Application>Microsoft Office PowerPoint</Application>
  <PresentationFormat>Widescreen</PresentationFormat>
  <Paragraphs>608</Paragraphs>
  <Slides>100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100</vt:i4>
      </vt:variant>
    </vt:vector>
  </HeadingPairs>
  <TitlesOfParts>
    <vt:vector size="101" baseType="lpstr">
      <vt:lpstr>Office Theme</vt:lpstr>
      <vt:lpstr>Welcome back! Link to Attendance Form ↓</vt:lpstr>
      <vt:lpstr>Recall: Template Functions</vt:lpstr>
      <vt:lpstr>Recall: Writing a min function</vt:lpstr>
      <vt:lpstr>Recall: Writing a templated min function</vt:lpstr>
      <vt:lpstr>Recall: explicit instantiation</vt:lpstr>
      <vt:lpstr>Recall: Writing a templated find function</vt:lpstr>
      <vt:lpstr>Recall: Writing a templated find function</vt:lpstr>
      <vt:lpstr>Wait… why pass in iterators to find?</vt:lpstr>
      <vt:lpstr>An alternative find function</vt:lpstr>
      <vt:lpstr>An alternative find function</vt:lpstr>
      <vt:lpstr>We defined our find function in a general way!</vt:lpstr>
      <vt:lpstr>How can we make find even more general!?</vt:lpstr>
      <vt:lpstr>Lecture 10:  Functions and Lambdas</vt:lpstr>
      <vt:lpstr>Today’s Agenda</vt:lpstr>
      <vt:lpstr>PowerPoint Presentation</vt:lpstr>
      <vt:lpstr>Functions and Lambdas</vt:lpstr>
      <vt:lpstr>Definition: A predicate is a boolean-valued function</vt:lpstr>
      <vt:lpstr>Predicate Examples</vt:lpstr>
      <vt:lpstr>Using predicates</vt:lpstr>
      <vt:lpstr>Key Idea: We need to pass a predicate to a function</vt:lpstr>
      <vt:lpstr>Modifying our find function</vt:lpstr>
      <vt:lpstr>Modifying our find function</vt:lpstr>
      <vt:lpstr>Modifying our find function</vt:lpstr>
      <vt:lpstr>Modifying our find function</vt:lpstr>
      <vt:lpstr>Modifying our find function</vt:lpstr>
      <vt:lpstr>Answer: Templates plus predicates</vt:lpstr>
      <vt:lpstr>Answer: Templates plus predicates</vt:lpstr>
      <vt:lpstr>PowerPoint Presentation</vt:lpstr>
      <vt:lpstr>Using our find_if function</vt:lpstr>
      <vt:lpstr>Using our find_if function</vt:lpstr>
      <vt:lpstr>Passing functions allows us to generalize an algorithm with user-defined behaviour</vt:lpstr>
      <vt:lpstr>Aside: Seriously though, what is the type of Pred?</vt:lpstr>
      <vt:lpstr>Pred is a function pointer</vt:lpstr>
      <vt:lpstr>Function pointers generalize poorly</vt:lpstr>
      <vt:lpstr>Function pointers generalize poorly</vt:lpstr>
      <vt:lpstr>We can’t just add another parameter</vt:lpstr>
      <vt:lpstr>We can’t add another parameter to pred!</vt:lpstr>
      <vt:lpstr>We want to give our function extra state…  …without introducing another parameter</vt:lpstr>
      <vt:lpstr>Introducing… lambda functions</vt:lpstr>
      <vt:lpstr>Lambda Syntax</vt:lpstr>
      <vt:lpstr>A note on captures</vt:lpstr>
      <vt:lpstr>We don’t have to use captures!</vt:lpstr>
      <vt:lpstr>PowerPoint Presentation</vt:lpstr>
      <vt:lpstr>How do lambdas work?</vt:lpstr>
      <vt:lpstr>Recall: The Standard Template Library (STL)</vt:lpstr>
      <vt:lpstr>Definition: A functor is any object that defines an operator()</vt:lpstr>
      <vt:lpstr>An example of a functor: std::greater&lt;T&gt; </vt:lpstr>
      <vt:lpstr>Another STL functor: std::hash&lt;T&gt; </vt:lpstr>
      <vt:lpstr>Since a functor is an object, it can have state</vt:lpstr>
      <vt:lpstr>Functors can have state!</vt:lpstr>
      <vt:lpstr>Time for a dark secret 👻🧙‍♀️🧪</vt:lpstr>
      <vt:lpstr>When you use a lambda, a functor type is generated</vt:lpstr>
      <vt:lpstr>This code…</vt:lpstr>
      <vt:lpstr>…is equivalent to this code!</vt:lpstr>
      <vt:lpstr>You’ve seen this kind of thing before…</vt:lpstr>
      <vt:lpstr>It’s the same ordeal! Syntactic sugar</vt:lpstr>
      <vt:lpstr>Functions &amp; Lambdas Recap</vt:lpstr>
      <vt:lpstr>PowerPoint Presentation</vt:lpstr>
      <vt:lpstr>Where do we use functions &amp; lambdas?</vt:lpstr>
      <vt:lpstr>Algorithms</vt:lpstr>
      <vt:lpstr>Recall: The Standard Template Library (STL)</vt:lpstr>
      <vt:lpstr>Huh… that looks familiar</vt:lpstr>
      <vt:lpstr>&lt;algorithm&gt; is a collection of template functions</vt:lpstr>
      <vt:lpstr>&lt;algorithm&gt; functions operate on iterators</vt:lpstr>
      <vt:lpstr>There are a lot of algorithms…</vt:lpstr>
      <vt:lpstr>Things you can do with the STL  binary search • heap building • min/max lexicographical comparisons • merge • set union • set difference • set intersection • partition • sort  nth sorted element • shuffle • selective removal • selective copy • for-each • random sample  all in their most general form!</vt:lpstr>
      <vt:lpstr>PowerPoint Presentation</vt:lpstr>
      <vt:lpstr>&lt;algorithm&gt; lets us inspect and transform data</vt:lpstr>
      <vt:lpstr>Let’s write an algorithm using the STL!</vt:lpstr>
      <vt:lpstr>Soundex!! 🔊🔊</vt:lpstr>
      <vt:lpstr>Goal: produce a phonetic encoding for names</vt:lpstr>
      <vt:lpstr>How do we implement soundex?</vt:lpstr>
      <vt:lpstr>Let’s implement Soundex with the STL!</vt:lpstr>
      <vt:lpstr>PowerPoint Presentation</vt:lpstr>
      <vt:lpstr>Can we make our Soundex more readable?</vt:lpstr>
      <vt:lpstr>Ranges and Views</vt:lpstr>
      <vt:lpstr>Ranges are a new version of the STL</vt:lpstr>
      <vt:lpstr>Definition: A range is anything with a begin and end</vt:lpstr>
      <vt:lpstr>What’s a range?</vt:lpstr>
      <vt:lpstr>Recall: why did we pass iterators to find?</vt:lpstr>
      <vt:lpstr>Range algorithms operate on ranges</vt:lpstr>
      <vt:lpstr>Range algorithms operate on ranges</vt:lpstr>
      <vt:lpstr>Ranges: The STL v2</vt:lpstr>
      <vt:lpstr>Range algorithms are constrained</vt:lpstr>
      <vt:lpstr>Ranges Recap</vt:lpstr>
      <vt:lpstr>PowerPoint Presentation</vt:lpstr>
      <vt:lpstr>Ranges Recap</vt:lpstr>
      <vt:lpstr>Views: a way to compose algorithms</vt:lpstr>
      <vt:lpstr>Definition: A view is a range that lazily adapts another range</vt:lpstr>
      <vt:lpstr>Filter and transform in the old STL</vt:lpstr>
      <vt:lpstr>Filter and transform with views!</vt:lpstr>
      <vt:lpstr>Views are composable</vt:lpstr>
      <vt:lpstr>We can chain views together use operator|</vt:lpstr>
      <vt:lpstr>Remember: range algorithms are eager</vt:lpstr>
      <vt:lpstr>Remember: views are lazy</vt:lpstr>
      <vt:lpstr>Pro tip: Views are like Python generators</vt:lpstr>
      <vt:lpstr>PowerPoint Presentation</vt:lpstr>
      <vt:lpstr>What would Soundex with views look like?</vt:lpstr>
      <vt:lpstr>Ranges and view recap</vt:lpstr>
      <vt:lpstr>Soundex: C++26?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2: Types and Structs</dc:title>
  <dc:creator>Jacob Tristan Roberts-Baca</dc:creator>
  <cp:lastModifiedBy>Jacob Tristan Roberts-Baca</cp:lastModifiedBy>
  <cp:revision>2</cp:revision>
  <dcterms:created xsi:type="dcterms:W3CDTF">2024-08-11T15:35:55Z</dcterms:created>
  <dcterms:modified xsi:type="dcterms:W3CDTF">2024-11-13T09:40:39Z</dcterms:modified>
</cp:coreProperties>
</file>